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1"/>
  </p:notesMasterIdLst>
  <p:handoutMasterIdLst>
    <p:handoutMasterId r:id="rId42"/>
  </p:handoutMasterIdLst>
  <p:sldIdLst>
    <p:sldId id="890" r:id="rId2"/>
    <p:sldId id="734" r:id="rId3"/>
    <p:sldId id="817" r:id="rId4"/>
    <p:sldId id="818" r:id="rId5"/>
    <p:sldId id="819" r:id="rId6"/>
    <p:sldId id="854" r:id="rId7"/>
    <p:sldId id="855" r:id="rId8"/>
    <p:sldId id="892" r:id="rId9"/>
    <p:sldId id="869" r:id="rId10"/>
    <p:sldId id="856" r:id="rId11"/>
    <p:sldId id="873" r:id="rId12"/>
    <p:sldId id="878" r:id="rId13"/>
    <p:sldId id="879" r:id="rId14"/>
    <p:sldId id="880" r:id="rId15"/>
    <p:sldId id="881" r:id="rId16"/>
    <p:sldId id="874" r:id="rId17"/>
    <p:sldId id="875" r:id="rId18"/>
    <p:sldId id="876" r:id="rId19"/>
    <p:sldId id="877" r:id="rId20"/>
    <p:sldId id="871" r:id="rId21"/>
    <p:sldId id="870" r:id="rId22"/>
    <p:sldId id="882" r:id="rId23"/>
    <p:sldId id="867" r:id="rId24"/>
    <p:sldId id="894" r:id="rId25"/>
    <p:sldId id="895" r:id="rId26"/>
    <p:sldId id="896" r:id="rId27"/>
    <p:sldId id="883" r:id="rId28"/>
    <p:sldId id="884" r:id="rId29"/>
    <p:sldId id="885" r:id="rId30"/>
    <p:sldId id="887" r:id="rId31"/>
    <p:sldId id="897" r:id="rId32"/>
    <p:sldId id="886" r:id="rId33"/>
    <p:sldId id="898" r:id="rId34"/>
    <p:sldId id="888" r:id="rId35"/>
    <p:sldId id="893" r:id="rId36"/>
    <p:sldId id="865" r:id="rId37"/>
    <p:sldId id="866" r:id="rId38"/>
    <p:sldId id="889" r:id="rId39"/>
    <p:sldId id="861" r:id="rId40"/>
  </p:sldIdLst>
  <p:sldSz cx="9144000" cy="6858000" type="screen4x3"/>
  <p:notesSz cx="6864350"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VNEET SINGH KHURANA" initials="VPS" lastIdx="2" clrIdx="0"/>
  <p:cmAuthor id="1" name="Sengar"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33CCFF"/>
    <a:srgbClr val="F2F7FC"/>
    <a:srgbClr val="BFD5EF"/>
    <a:srgbClr val="FFFFCC"/>
    <a:srgbClr val="CC66FF"/>
    <a:srgbClr val="000000"/>
    <a:srgbClr val="79C1D5"/>
    <a:srgbClr val="FABF8E"/>
    <a:srgbClr val="55A9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8" autoAdjust="0"/>
    <p:restoredTop sz="94576" autoAdjust="0"/>
  </p:normalViewPr>
  <p:slideViewPr>
    <p:cSldViewPr>
      <p:cViewPr varScale="1">
        <p:scale>
          <a:sx n="70" d="100"/>
          <a:sy n="70" d="100"/>
        </p:scale>
        <p:origin x="1380" y="72"/>
      </p:cViewPr>
      <p:guideLst>
        <p:guide orient="horz" pos="2112"/>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5300" cy="500225"/>
          </a:xfrm>
          <a:prstGeom prst="rect">
            <a:avLst/>
          </a:prstGeom>
        </p:spPr>
        <p:txBody>
          <a:bodyPr vert="horz" lIns="92162" tIns="46081" rIns="92162" bIns="46081" rtlCol="0"/>
          <a:lstStyle>
            <a:lvl1pPr algn="l">
              <a:defRPr sz="1200"/>
            </a:lvl1pPr>
          </a:lstStyle>
          <a:p>
            <a:endParaRPr lang="en-US" dirty="0"/>
          </a:p>
        </p:txBody>
      </p:sp>
      <p:sp>
        <p:nvSpPr>
          <p:cNvPr id="3" name="Date Placeholder 2"/>
          <p:cNvSpPr>
            <a:spLocks noGrp="1"/>
          </p:cNvSpPr>
          <p:nvPr>
            <p:ph type="dt" sz="quarter" idx="1"/>
          </p:nvPr>
        </p:nvSpPr>
        <p:spPr>
          <a:xfrm>
            <a:off x="3887448" y="1"/>
            <a:ext cx="2975300" cy="500225"/>
          </a:xfrm>
          <a:prstGeom prst="rect">
            <a:avLst/>
          </a:prstGeom>
        </p:spPr>
        <p:txBody>
          <a:bodyPr vert="horz" lIns="92162" tIns="46081" rIns="92162" bIns="46081" rtlCol="0"/>
          <a:lstStyle>
            <a:lvl1pPr algn="r">
              <a:defRPr sz="1200"/>
            </a:lvl1pPr>
          </a:lstStyle>
          <a:p>
            <a:fld id="{134A8E97-ABB9-4236-BBBC-7E4DED34300D}" type="datetimeFigureOut">
              <a:rPr lang="en-US" smtClean="0"/>
              <a:pPr/>
              <a:t>5/2/2017</a:t>
            </a:fld>
            <a:endParaRPr lang="en-US" dirty="0"/>
          </a:p>
        </p:txBody>
      </p:sp>
      <p:sp>
        <p:nvSpPr>
          <p:cNvPr id="4" name="Footer Placeholder 3"/>
          <p:cNvSpPr>
            <a:spLocks noGrp="1"/>
          </p:cNvSpPr>
          <p:nvPr>
            <p:ph type="ftr" sz="quarter" idx="2"/>
          </p:nvPr>
        </p:nvSpPr>
        <p:spPr>
          <a:xfrm>
            <a:off x="0" y="9493077"/>
            <a:ext cx="2975300" cy="500225"/>
          </a:xfrm>
          <a:prstGeom prst="rect">
            <a:avLst/>
          </a:prstGeom>
        </p:spPr>
        <p:txBody>
          <a:bodyPr vert="horz" lIns="92162" tIns="46081" rIns="92162" bIns="460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7448" y="9493077"/>
            <a:ext cx="2975300" cy="500225"/>
          </a:xfrm>
          <a:prstGeom prst="rect">
            <a:avLst/>
          </a:prstGeom>
        </p:spPr>
        <p:txBody>
          <a:bodyPr vert="horz" lIns="92162" tIns="46081" rIns="92162" bIns="46081" rtlCol="0" anchor="b"/>
          <a:lstStyle>
            <a:lvl1pPr algn="r">
              <a:defRPr sz="1200"/>
            </a:lvl1pPr>
          </a:lstStyle>
          <a:p>
            <a:fld id="{C311255B-9840-4096-A2F4-E9191B4E728D}" type="slidenum">
              <a:rPr lang="en-US" smtClean="0"/>
              <a:pPr/>
              <a:t>‹#›</a:t>
            </a:fld>
            <a:endParaRPr lang="en-US" dirty="0"/>
          </a:p>
        </p:txBody>
      </p:sp>
    </p:spTree>
    <p:extLst>
      <p:ext uri="{BB962C8B-B14F-4D97-AF65-F5344CB8AC3E}">
        <p14:creationId xmlns:p14="http://schemas.microsoft.com/office/powerpoint/2010/main" val="6731906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74551" cy="499745"/>
          </a:xfrm>
          <a:prstGeom prst="rect">
            <a:avLst/>
          </a:prstGeom>
        </p:spPr>
        <p:txBody>
          <a:bodyPr vert="horz" lIns="93913" tIns="46957" rIns="93913" bIns="46957" rtlCol="0"/>
          <a:lstStyle>
            <a:lvl1pPr algn="l">
              <a:defRPr sz="1200"/>
            </a:lvl1pPr>
          </a:lstStyle>
          <a:p>
            <a:endParaRPr lang="en-GB" dirty="0"/>
          </a:p>
        </p:txBody>
      </p:sp>
      <p:sp>
        <p:nvSpPr>
          <p:cNvPr id="3" name="Date Placeholder 2"/>
          <p:cNvSpPr>
            <a:spLocks noGrp="1"/>
          </p:cNvSpPr>
          <p:nvPr>
            <p:ph type="dt" idx="1"/>
          </p:nvPr>
        </p:nvSpPr>
        <p:spPr>
          <a:xfrm>
            <a:off x="3888213" y="1"/>
            <a:ext cx="2974551" cy="499745"/>
          </a:xfrm>
          <a:prstGeom prst="rect">
            <a:avLst/>
          </a:prstGeom>
        </p:spPr>
        <p:txBody>
          <a:bodyPr vert="horz" lIns="93913" tIns="46957" rIns="93913" bIns="46957" rtlCol="0"/>
          <a:lstStyle>
            <a:lvl1pPr algn="r">
              <a:defRPr sz="1200"/>
            </a:lvl1pPr>
          </a:lstStyle>
          <a:p>
            <a:fld id="{24BC05B5-19C1-4114-9CC9-54606B10C638}" type="datetimeFigureOut">
              <a:rPr lang="en-GB" smtClean="0"/>
              <a:pPr/>
              <a:t>02/05/2017</a:t>
            </a:fld>
            <a:endParaRPr lang="en-GB" dirty="0"/>
          </a:p>
        </p:txBody>
      </p:sp>
      <p:sp>
        <p:nvSpPr>
          <p:cNvPr id="4" name="Slide Image Placeholder 3"/>
          <p:cNvSpPr>
            <a:spLocks noGrp="1" noRot="1" noChangeAspect="1"/>
          </p:cNvSpPr>
          <p:nvPr>
            <p:ph type="sldImg" idx="2"/>
          </p:nvPr>
        </p:nvSpPr>
        <p:spPr>
          <a:xfrm>
            <a:off x="933450" y="749300"/>
            <a:ext cx="4997450" cy="3748088"/>
          </a:xfrm>
          <a:prstGeom prst="rect">
            <a:avLst/>
          </a:prstGeom>
          <a:noFill/>
          <a:ln w="12700">
            <a:solidFill>
              <a:prstClr val="black"/>
            </a:solidFill>
          </a:ln>
        </p:spPr>
        <p:txBody>
          <a:bodyPr vert="horz" lIns="93913" tIns="46957" rIns="93913" bIns="46957" rtlCol="0" anchor="ctr"/>
          <a:lstStyle/>
          <a:p>
            <a:endParaRPr lang="en-GB" dirty="0"/>
          </a:p>
        </p:txBody>
      </p:sp>
      <p:sp>
        <p:nvSpPr>
          <p:cNvPr id="5" name="Notes Placeholder 4"/>
          <p:cNvSpPr>
            <a:spLocks noGrp="1"/>
          </p:cNvSpPr>
          <p:nvPr>
            <p:ph type="body" sz="quarter" idx="3"/>
          </p:nvPr>
        </p:nvSpPr>
        <p:spPr>
          <a:xfrm>
            <a:off x="686436" y="4747579"/>
            <a:ext cx="5491480" cy="4497705"/>
          </a:xfrm>
          <a:prstGeom prst="rect">
            <a:avLst/>
          </a:prstGeom>
        </p:spPr>
        <p:txBody>
          <a:bodyPr vert="horz" lIns="93913" tIns="46957" rIns="93913" bIns="4695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3" y="9493421"/>
            <a:ext cx="2974551" cy="499745"/>
          </a:xfrm>
          <a:prstGeom prst="rect">
            <a:avLst/>
          </a:prstGeom>
        </p:spPr>
        <p:txBody>
          <a:bodyPr vert="horz" lIns="93913" tIns="46957" rIns="93913" bIns="46957"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8213" y="9493421"/>
            <a:ext cx="2974551" cy="499745"/>
          </a:xfrm>
          <a:prstGeom prst="rect">
            <a:avLst/>
          </a:prstGeom>
        </p:spPr>
        <p:txBody>
          <a:bodyPr vert="horz" lIns="93913" tIns="46957" rIns="93913" bIns="46957" rtlCol="0" anchor="b"/>
          <a:lstStyle>
            <a:lvl1pPr algn="r">
              <a:defRPr sz="1200"/>
            </a:lvl1pPr>
          </a:lstStyle>
          <a:p>
            <a:fld id="{273CCC93-79FF-4AE0-9396-AF8F034FF7FE}" type="slidenum">
              <a:rPr lang="en-GB" smtClean="0"/>
              <a:pPr/>
              <a:t>‹#›</a:t>
            </a:fld>
            <a:endParaRPr lang="en-GB" dirty="0"/>
          </a:p>
        </p:txBody>
      </p:sp>
    </p:spTree>
    <p:extLst>
      <p:ext uri="{BB962C8B-B14F-4D97-AF65-F5344CB8AC3E}">
        <p14:creationId xmlns:p14="http://schemas.microsoft.com/office/powerpoint/2010/main" val="84632008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The green portion added later in the final law in order </a:t>
            </a:r>
            <a:r>
              <a:rPr lang="en-IN" dirty="0" err="1" smtClean="0"/>
              <a:t>th</a:t>
            </a:r>
            <a:r>
              <a:rPr lang="en-IN" dirty="0" smtClean="0"/>
              <a:t> exclude the subsidies given by the government</a:t>
            </a:r>
            <a:endParaRPr lang="en-IN" dirty="0"/>
          </a:p>
        </p:txBody>
      </p:sp>
    </p:spTree>
    <p:extLst>
      <p:ext uri="{BB962C8B-B14F-4D97-AF65-F5344CB8AC3E}">
        <p14:creationId xmlns:p14="http://schemas.microsoft.com/office/powerpoint/2010/main" val="1641768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756355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3150260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4217498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742189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7053038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36390337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3976379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32416536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453893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323168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5394552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8295530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40083229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5513176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39224453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291209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034750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443695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313043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The above two inclusions have been deleted in the final law; Very significant and very interesting indeed; In</a:t>
            </a:r>
            <a:r>
              <a:rPr lang="en-IN" baseline="0" dirty="0" smtClean="0"/>
              <a:t> Customs Valuation Rules these are actually added in the value- ASSISTS / royalty /licence fees … NOT so in GST. </a:t>
            </a:r>
            <a:endParaRPr lang="en-IN" dirty="0"/>
          </a:p>
        </p:txBody>
      </p:sp>
    </p:spTree>
    <p:extLst>
      <p:ext uri="{BB962C8B-B14F-4D97-AF65-F5344CB8AC3E}">
        <p14:creationId xmlns:p14="http://schemas.microsoft.com/office/powerpoint/2010/main" val="604714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915574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b="1" dirty="0" smtClean="0">
                <a:solidFill>
                  <a:srgbClr val="00B050"/>
                </a:solidFill>
              </a:rPr>
              <a:t>Open</a:t>
            </a:r>
            <a:r>
              <a:rPr lang="en-IN" b="1" baseline="0" dirty="0" smtClean="0">
                <a:solidFill>
                  <a:srgbClr val="00B050"/>
                </a:solidFill>
              </a:rPr>
              <a:t> Market Value- Full value in money required to obtain such  supply</a:t>
            </a:r>
            <a:endParaRPr lang="en-IN" b="1" dirty="0">
              <a:solidFill>
                <a:srgbClr val="00B050"/>
              </a:solidFill>
            </a:endParaRPr>
          </a:p>
        </p:txBody>
      </p:sp>
    </p:spTree>
    <p:extLst>
      <p:ext uri="{BB962C8B-B14F-4D97-AF65-F5344CB8AC3E}">
        <p14:creationId xmlns:p14="http://schemas.microsoft.com/office/powerpoint/2010/main" val="374746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39596310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F3DA90-7640-4527-824C-CF183FADED7B}" type="datetime1">
              <a:rPr lang="en-GB" smtClean="0">
                <a:solidFill>
                  <a:prstClr val="black">
                    <a:tint val="75000"/>
                  </a:prstClr>
                </a:solidFill>
              </a:rPr>
              <a:pPr/>
              <a:t>02/05/2017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pic>
        <p:nvPicPr>
          <p:cNvPr id="2050" name="Picture 2" descr="C:\Users\Nikky\Desktop\sasasas.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8600" y="246320"/>
            <a:ext cx="822324" cy="1013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378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46A9CD-4D70-4A9F-9146-1231141A1CD1}" type="datetime1">
              <a:rPr lang="en-GB" smtClean="0">
                <a:solidFill>
                  <a:prstClr val="black">
                    <a:tint val="75000"/>
                  </a:prstClr>
                </a:solidFill>
              </a:rPr>
              <a:pPr/>
              <a:t>02/05/2017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4E46BEC-6E5E-479C-8D24-A4952787BCB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04646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5A596F0-4D02-4019-BDBE-A34263405201}" type="datetime1">
              <a:rPr lang="en-GB" smtClean="0">
                <a:solidFill>
                  <a:prstClr val="black">
                    <a:tint val="75000"/>
                  </a:prstClr>
                </a:solidFill>
              </a:rPr>
              <a:pPr/>
              <a:t>02/05/2017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4E46BEC-6E5E-479C-8D24-A4952787BCB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35127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4298B8-BF50-4530-8B08-8868C0C948F6}" type="datetime1">
              <a:rPr lang="en-GB" smtClean="0">
                <a:solidFill>
                  <a:prstClr val="black">
                    <a:tint val="75000"/>
                  </a:prstClr>
                </a:solidFill>
              </a:rPr>
              <a:pPr/>
              <a:t>02/05/2017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4E46BEC-6E5E-479C-8D24-A4952787BCB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24935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C921FB-E911-440F-A119-8D20038BF025}" type="datetime1">
              <a:rPr lang="en-GB" smtClean="0">
                <a:solidFill>
                  <a:prstClr val="black">
                    <a:tint val="75000"/>
                  </a:prstClr>
                </a:solidFill>
              </a:rPr>
              <a:pPr/>
              <a:t>02/05/2017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4E46BEC-6E5E-479C-8D24-A4952787BCB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16967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3ADF534-C57C-44B6-ACF4-C283F09952BF}" type="datetime1">
              <a:rPr lang="en-GB" smtClean="0">
                <a:solidFill>
                  <a:prstClr val="black">
                    <a:tint val="75000"/>
                  </a:prstClr>
                </a:solidFill>
              </a:rPr>
              <a:pPr/>
              <a:t>02/05/2017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4E46BEC-6E5E-479C-8D24-A4952787BCB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44143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A7FC771-2A4D-4A78-A6B4-13346C09A8AF}" type="datetime1">
              <a:rPr lang="en-GB" smtClean="0">
                <a:solidFill>
                  <a:prstClr val="black">
                    <a:tint val="75000"/>
                  </a:prstClr>
                </a:solidFill>
              </a:rPr>
              <a:pPr/>
              <a:t>02/05/2017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4E46BEC-6E5E-479C-8D24-A4952787BCB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1833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C44CB9-0A8E-4E7E-BE4A-2DF1CD9FED43}" type="datetime1">
              <a:rPr lang="en-GB" smtClean="0">
                <a:solidFill>
                  <a:prstClr val="black">
                    <a:tint val="75000"/>
                  </a:prstClr>
                </a:solidFill>
              </a:rPr>
              <a:pPr/>
              <a:t>02/05/2017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4E46BEC-6E5E-479C-8D24-A4952787BCB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75649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C1F190-B9C8-4630-BEE4-B021B7E77632}" type="datetime1">
              <a:rPr lang="en-GB" smtClean="0">
                <a:solidFill>
                  <a:prstClr val="black">
                    <a:tint val="75000"/>
                  </a:prstClr>
                </a:solidFill>
              </a:rPr>
              <a:pPr/>
              <a:t>02/05/2017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4E46BEC-6E5E-479C-8D24-A4952787BCB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17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B9A9A0-3108-4E6C-B84C-AADC77925BE1}" type="datetime1">
              <a:rPr lang="en-GB" smtClean="0">
                <a:solidFill>
                  <a:prstClr val="black">
                    <a:tint val="75000"/>
                  </a:prstClr>
                </a:solidFill>
              </a:rPr>
              <a:pPr/>
              <a:t>02/05/2017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4E46BEC-6E5E-479C-8D24-A4952787BCB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52404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8F8DB0-EE83-4968-919F-F2D06138B6C4}" type="datetime1">
              <a:rPr lang="en-GB" smtClean="0">
                <a:solidFill>
                  <a:prstClr val="black">
                    <a:tint val="75000"/>
                  </a:prstClr>
                </a:solidFill>
              </a:rPr>
              <a:pPr/>
              <a:t>02/05/2017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4E46BEC-6E5E-479C-8D24-A4952787BCB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84694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11F15-28EE-40CD-B0D9-38A609DE0A2A}" type="datetime1">
              <a:rPr lang="en-GB" smtClean="0">
                <a:solidFill>
                  <a:prstClr val="black">
                    <a:tint val="75000"/>
                  </a:prstClr>
                </a:solidFill>
              </a:rPr>
              <a:pPr/>
              <a:t>02/05/2017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Tree>
    <p:extLst>
      <p:ext uri="{BB962C8B-B14F-4D97-AF65-F5344CB8AC3E}">
        <p14:creationId xmlns:p14="http://schemas.microsoft.com/office/powerpoint/2010/main" val="3663291354"/>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2856"/>
            <a:ext cx="7772400" cy="2448272"/>
          </a:xfrm>
          <a:solidFill>
            <a:schemeClr val="tx2"/>
          </a:solidFill>
          <a:ln>
            <a:solidFill>
              <a:schemeClr val="accent1">
                <a:lumMod val="75000"/>
              </a:schemeClr>
            </a:solidFill>
          </a:ln>
        </p:spPr>
        <p:txBody>
          <a:bodyPr>
            <a:noAutofit/>
          </a:bodyPr>
          <a:lstStyle/>
          <a:p>
            <a:pPr>
              <a:lnSpc>
                <a:spcPts val="5000"/>
              </a:lnSpc>
            </a:pPr>
            <a:r>
              <a:rPr lang="en-GB" sz="4500" b="1" dirty="0" smtClean="0">
                <a:solidFill>
                  <a:schemeClr val="bg1"/>
                </a:solidFill>
                <a:latin typeface="+mn-lt"/>
              </a:rPr>
              <a:t>Value of Supply</a:t>
            </a:r>
            <a:br>
              <a:rPr lang="en-GB" sz="4500" b="1" dirty="0" smtClean="0">
                <a:solidFill>
                  <a:schemeClr val="bg1"/>
                </a:solidFill>
                <a:latin typeface="+mn-lt"/>
              </a:rPr>
            </a:br>
            <a:r>
              <a:rPr lang="en-GB" sz="4500" b="1" dirty="0" smtClean="0">
                <a:solidFill>
                  <a:schemeClr val="bg1"/>
                </a:solidFill>
                <a:latin typeface="+mn-lt"/>
              </a:rPr>
              <a:t>GST Valuation Rules</a:t>
            </a:r>
            <a:endParaRPr lang="en-GB" sz="4500" b="1" dirty="0">
              <a:solidFill>
                <a:schemeClr val="bg1"/>
              </a:solidFill>
              <a:latin typeface="+mn-lt"/>
            </a:endParaRPr>
          </a:p>
        </p:txBody>
      </p:sp>
      <p:sp>
        <p:nvSpPr>
          <p:cNvPr id="3" name="Subtitle 2"/>
          <p:cNvSpPr>
            <a:spLocks noGrp="1"/>
          </p:cNvSpPr>
          <p:nvPr>
            <p:ph type="subTitle" idx="1"/>
          </p:nvPr>
        </p:nvSpPr>
        <p:spPr>
          <a:xfrm>
            <a:off x="5004048" y="5733256"/>
            <a:ext cx="4032448" cy="971238"/>
          </a:xfrm>
          <a:solidFill>
            <a:schemeClr val="tx2"/>
          </a:solidFill>
          <a:ln>
            <a:solidFill>
              <a:schemeClr val="accent1">
                <a:lumMod val="75000"/>
              </a:schemeClr>
            </a:solidFill>
          </a:ln>
        </p:spPr>
        <p:txBody>
          <a:bodyPr>
            <a:normAutofit/>
          </a:bodyPr>
          <a:lstStyle/>
          <a:p>
            <a:r>
              <a:rPr lang="en-GB" sz="1800" b="1" dirty="0" smtClean="0">
                <a:solidFill>
                  <a:schemeClr val="bg1"/>
                </a:solidFill>
              </a:rPr>
              <a:t>Deepak Mata, Assistant Director, NACEN, Mumbai</a:t>
            </a:r>
            <a:endParaRPr lang="en-GB" sz="1800" b="1" dirty="0">
              <a:solidFill>
                <a:schemeClr val="bg1"/>
              </a:solidFill>
            </a:endParaRPr>
          </a:p>
        </p:txBody>
      </p:sp>
      <p:pic>
        <p:nvPicPr>
          <p:cNvPr id="1026" name="Picture 2" descr="C:\Users\Nikky\Desktop\sasasa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304799"/>
            <a:ext cx="1023937" cy="126206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Nikky\Desktop\imag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799"/>
            <a:ext cx="1066800" cy="1262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9440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228656" cy="936104"/>
          </a:xfrm>
          <a:solidFill>
            <a:schemeClr val="bg1"/>
          </a:solidFill>
        </p:spPr>
        <p:txBody>
          <a:bodyPr>
            <a:normAutofit/>
          </a:bodyPr>
          <a:lstStyle/>
          <a:p>
            <a:pPr>
              <a:lnSpc>
                <a:spcPts val="3000"/>
              </a:lnSpc>
            </a:pPr>
            <a:r>
              <a:rPr lang="en-IN" sz="3600" b="1" dirty="0" smtClean="0">
                <a:solidFill>
                  <a:schemeClr val="tx2"/>
                </a:solidFill>
                <a:latin typeface="+mn-lt"/>
              </a:rPr>
              <a:t>Discounts </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4294967295"/>
          </p:nvPr>
        </p:nvSpPr>
        <p:spPr>
          <a:xfrm>
            <a:off x="107504" y="1143000"/>
            <a:ext cx="720080" cy="174848"/>
          </a:xfrm>
          <a:prstGeom prst="rect">
            <a:avLst/>
          </a:prstGeom>
        </p:spPr>
        <p:txBody>
          <a:bodyPr/>
          <a:lstStyle/>
          <a:p>
            <a:fld id="{24E46BEC-6E5E-479C-8D24-A4952787BCBF}" type="slidenum">
              <a:rPr lang="en-GB" sz="1400" b="1" spc="600" smtClean="0">
                <a:solidFill>
                  <a:schemeClr val="bg1"/>
                </a:solidFill>
              </a:rPr>
              <a:pPr/>
              <a:t>10</a:t>
            </a:fld>
            <a:endParaRPr lang="en-GB" sz="1400" b="1" spc="600" dirty="0">
              <a:solidFill>
                <a:schemeClr val="bg1"/>
              </a:solidFill>
            </a:endParaRPr>
          </a:p>
        </p:txBody>
      </p:sp>
      <p:sp>
        <p:nvSpPr>
          <p:cNvPr id="8" name="Content Placeholder 2"/>
          <p:cNvSpPr>
            <a:spLocks noGrp="1"/>
          </p:cNvSpPr>
          <p:nvPr>
            <p:ph idx="1"/>
          </p:nvPr>
        </p:nvSpPr>
        <p:spPr>
          <a:xfrm>
            <a:off x="215516" y="1556792"/>
            <a:ext cx="8712968" cy="5184576"/>
          </a:xfrm>
          <a:noFill/>
        </p:spPr>
        <p:txBody>
          <a:bodyPr>
            <a:noAutofit/>
          </a:bodyPr>
          <a:lstStyle/>
          <a:p>
            <a:pPr algn="just">
              <a:buSzPct val="100000"/>
              <a:buFont typeface="Wingdings" panose="05000000000000000000" pitchFamily="2" charset="2"/>
              <a:buChar char="§"/>
            </a:pPr>
            <a:r>
              <a:rPr lang="en-IN" sz="2400" dirty="0" smtClean="0">
                <a:cs typeface="Andalus" panose="02020603050405020304" pitchFamily="18" charset="-78"/>
              </a:rPr>
              <a:t>Section 15 (3</a:t>
            </a:r>
            <a:r>
              <a:rPr lang="en-IN" sz="2400" dirty="0">
                <a:cs typeface="Andalus" panose="02020603050405020304" pitchFamily="18" charset="-78"/>
              </a:rPr>
              <a:t>) The value of the supply shall not include any discount which is given––</a:t>
            </a:r>
          </a:p>
          <a:p>
            <a:pPr lvl="1" algn="just">
              <a:buSzPct val="100000"/>
              <a:buFont typeface="Wingdings" panose="05000000000000000000" pitchFamily="2" charset="2"/>
              <a:buChar char="Ø"/>
            </a:pPr>
            <a:r>
              <a:rPr lang="en-IN" sz="2000" dirty="0" smtClean="0">
                <a:cs typeface="Andalus" panose="02020603050405020304" pitchFamily="18" charset="-78"/>
              </a:rPr>
              <a:t>before </a:t>
            </a:r>
            <a:r>
              <a:rPr lang="en-IN" sz="2000" dirty="0">
                <a:cs typeface="Andalus" panose="02020603050405020304" pitchFamily="18" charset="-78"/>
              </a:rPr>
              <a:t>or at the time of the supply if such discount has been duly recorded in the invoice issued in respect of such supply; </a:t>
            </a:r>
            <a:r>
              <a:rPr lang="en-IN" sz="2000" dirty="0" smtClean="0">
                <a:cs typeface="Andalus" panose="02020603050405020304" pitchFamily="18" charset="-78"/>
              </a:rPr>
              <a:t>and</a:t>
            </a:r>
          </a:p>
          <a:p>
            <a:pPr lvl="1" algn="just">
              <a:buSzPct val="100000"/>
              <a:buFont typeface="Wingdings" panose="05000000000000000000" pitchFamily="2" charset="2"/>
              <a:buChar char="Ø"/>
            </a:pPr>
            <a:r>
              <a:rPr lang="en-IN" sz="2400" dirty="0" smtClean="0">
                <a:cs typeface="Andalus" panose="02020603050405020304" pitchFamily="18" charset="-78"/>
              </a:rPr>
              <a:t>after </a:t>
            </a:r>
            <a:r>
              <a:rPr lang="en-IN" sz="2400" dirty="0">
                <a:cs typeface="Andalus" panose="02020603050405020304" pitchFamily="18" charset="-78"/>
              </a:rPr>
              <a:t>the supply has been </a:t>
            </a:r>
            <a:r>
              <a:rPr lang="en-IN" sz="2400" dirty="0" smtClean="0">
                <a:cs typeface="Andalus" panose="02020603050405020304" pitchFamily="18" charset="-78"/>
              </a:rPr>
              <a:t>effected (POST SUPPLY DISCOUNTS), if</a:t>
            </a:r>
          </a:p>
          <a:p>
            <a:pPr lvl="2" algn="just">
              <a:buSzPct val="100000"/>
              <a:buFont typeface="Wingdings" panose="05000000000000000000" pitchFamily="2" charset="2"/>
              <a:buChar char="Ø"/>
            </a:pPr>
            <a:r>
              <a:rPr lang="en-IN" sz="2000" dirty="0" smtClean="0">
                <a:cs typeface="Andalus" panose="02020603050405020304" pitchFamily="18" charset="-78"/>
              </a:rPr>
              <a:t>such </a:t>
            </a:r>
            <a:r>
              <a:rPr lang="en-IN" sz="2000" dirty="0">
                <a:cs typeface="Andalus" panose="02020603050405020304" pitchFamily="18" charset="-78"/>
              </a:rPr>
              <a:t>discount is established in terms of an </a:t>
            </a:r>
            <a:r>
              <a:rPr lang="en-IN" b="1" u="sng" dirty="0">
                <a:cs typeface="Andalus" panose="02020603050405020304" pitchFamily="18" charset="-78"/>
              </a:rPr>
              <a:t>agreement entered into at or before the time of such supply </a:t>
            </a:r>
            <a:r>
              <a:rPr lang="en-IN" sz="2000" dirty="0">
                <a:cs typeface="Andalus" panose="02020603050405020304" pitchFamily="18" charset="-78"/>
              </a:rPr>
              <a:t>and </a:t>
            </a:r>
            <a:r>
              <a:rPr lang="en-IN" sz="2000" b="1" u="sng" dirty="0">
                <a:cs typeface="Andalus" panose="02020603050405020304" pitchFamily="18" charset="-78"/>
              </a:rPr>
              <a:t>specifically linked to relevant invoices</a:t>
            </a:r>
            <a:r>
              <a:rPr lang="en-IN" sz="2000" dirty="0">
                <a:cs typeface="Andalus" panose="02020603050405020304" pitchFamily="18" charset="-78"/>
              </a:rPr>
              <a:t>; </a:t>
            </a:r>
            <a:r>
              <a:rPr lang="en-IN" sz="2000" dirty="0" smtClean="0">
                <a:cs typeface="Andalus" panose="02020603050405020304" pitchFamily="18" charset="-78"/>
              </a:rPr>
              <a:t>and</a:t>
            </a:r>
          </a:p>
          <a:p>
            <a:pPr lvl="2" algn="just">
              <a:buSzPct val="100000"/>
              <a:buFont typeface="Wingdings" panose="05000000000000000000" pitchFamily="2" charset="2"/>
              <a:buChar char="Ø"/>
            </a:pPr>
            <a:r>
              <a:rPr lang="en-IN" sz="2000" dirty="0" smtClean="0">
                <a:cs typeface="Andalus" panose="02020603050405020304" pitchFamily="18" charset="-78"/>
              </a:rPr>
              <a:t> </a:t>
            </a:r>
            <a:r>
              <a:rPr lang="en-IN" sz="2800" b="1" u="sng" dirty="0">
                <a:solidFill>
                  <a:srgbClr val="00B050"/>
                </a:solidFill>
                <a:cs typeface="Andalus" panose="02020603050405020304" pitchFamily="18" charset="-78"/>
              </a:rPr>
              <a:t>input tax credit as is attributable to the discount on the basis of document issued by the supplier has been reversed by the recipient of the supply</a:t>
            </a:r>
            <a:r>
              <a:rPr lang="en-IN" sz="2000" dirty="0">
                <a:cs typeface="Andalus" panose="02020603050405020304" pitchFamily="18" charset="-78"/>
              </a:rPr>
              <a:t>.</a:t>
            </a:r>
            <a:endParaRPr lang="en-IN" dirty="0">
              <a:cs typeface="Andalus" panose="02020603050405020304" pitchFamily="18" charset="-78"/>
            </a:endParaRPr>
          </a:p>
        </p:txBody>
      </p:sp>
    </p:spTree>
    <p:extLst>
      <p:ext uri="{BB962C8B-B14F-4D97-AF65-F5344CB8AC3E}">
        <p14:creationId xmlns:p14="http://schemas.microsoft.com/office/powerpoint/2010/main" val="458068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txBox="1">
            <a:spLocks/>
          </p:cNvSpPr>
          <p:nvPr/>
        </p:nvSpPr>
        <p:spPr>
          <a:xfrm>
            <a:off x="107504" y="905434"/>
            <a:ext cx="720080" cy="174848"/>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1E0211-5A95-443B-A2BA-CB4CC80650D9}" type="slidenum">
              <a:rPr lang="en-GB" sz="1400" b="1" spc="600" smtClean="0">
                <a:solidFill>
                  <a:schemeClr val="bg1"/>
                </a:solidFill>
              </a:rPr>
              <a:pPr/>
              <a:t>11</a:t>
            </a:fld>
            <a:endParaRPr lang="en-GB" sz="1400" b="1" spc="600" dirty="0">
              <a:solidFill>
                <a:schemeClr val="bg1"/>
              </a:solidFill>
            </a:endParaRPr>
          </a:p>
        </p:txBody>
      </p:sp>
      <p:sp>
        <p:nvSpPr>
          <p:cNvPr id="8" name="Content Placeholder 1"/>
          <p:cNvSpPr>
            <a:spLocks noGrp="1"/>
          </p:cNvSpPr>
          <p:nvPr>
            <p:ph idx="1"/>
          </p:nvPr>
        </p:nvSpPr>
        <p:spPr>
          <a:xfrm>
            <a:off x="457200" y="1600200"/>
            <a:ext cx="8229600" cy="5069160"/>
          </a:xfrm>
        </p:spPr>
        <p:txBody>
          <a:bodyPr>
            <a:noAutofit/>
          </a:bodyPr>
          <a:lstStyle/>
          <a:p>
            <a:pPr algn="just">
              <a:spcAft>
                <a:spcPts val="600"/>
              </a:spcAft>
              <a:buSzPct val="75000"/>
              <a:buFont typeface="Wingdings" panose="05000000000000000000" pitchFamily="2" charset="2"/>
              <a:buChar char="§"/>
            </a:pPr>
            <a:r>
              <a:rPr lang="en-IN" sz="2400" dirty="0">
                <a:cs typeface="Andalus" pitchFamily="18" charset="-78"/>
              </a:rPr>
              <a:t> </a:t>
            </a:r>
            <a:r>
              <a:rPr lang="en-IN" sz="2400" dirty="0" smtClean="0">
                <a:cs typeface="Andalus" pitchFamily="18" charset="-78"/>
              </a:rPr>
              <a:t>Section </a:t>
            </a:r>
            <a:r>
              <a:rPr lang="en-IN" sz="2400" dirty="0">
                <a:cs typeface="Andalus" pitchFamily="18" charset="-78"/>
              </a:rPr>
              <a:t>15 (4) of CGST </a:t>
            </a:r>
            <a:r>
              <a:rPr lang="en-IN" sz="2400" dirty="0" smtClean="0">
                <a:cs typeface="Andalus" pitchFamily="18" charset="-78"/>
              </a:rPr>
              <a:t>Act </a:t>
            </a:r>
            <a:r>
              <a:rPr lang="en-IN" sz="2400" dirty="0">
                <a:cs typeface="Andalus" pitchFamily="18" charset="-78"/>
              </a:rPr>
              <a:t>empowers the Government to make Rules. </a:t>
            </a:r>
            <a:endParaRPr lang="en-IN" sz="2400" dirty="0" smtClean="0">
              <a:cs typeface="Andalus" pitchFamily="18" charset="-78"/>
            </a:endParaRPr>
          </a:p>
          <a:p>
            <a:pPr algn="just">
              <a:spcAft>
                <a:spcPts val="600"/>
              </a:spcAft>
              <a:buSzPct val="75000"/>
              <a:buFont typeface="Wingdings" panose="05000000000000000000" pitchFamily="2" charset="2"/>
              <a:buChar char="§"/>
            </a:pPr>
            <a:r>
              <a:rPr lang="en-IN" sz="2400" dirty="0" smtClean="0">
                <a:cs typeface="Andalus" pitchFamily="18" charset="-78"/>
              </a:rPr>
              <a:t>Section </a:t>
            </a:r>
            <a:r>
              <a:rPr lang="en-IN" sz="2400" dirty="0">
                <a:cs typeface="Andalus" pitchFamily="18" charset="-78"/>
              </a:rPr>
              <a:t>20 of IGST </a:t>
            </a:r>
            <a:r>
              <a:rPr lang="en-IN" sz="2400" dirty="0" smtClean="0">
                <a:cs typeface="Andalus" pitchFamily="18" charset="-78"/>
              </a:rPr>
              <a:t>Act and </a:t>
            </a:r>
            <a:r>
              <a:rPr lang="en-IN" sz="2400" dirty="0">
                <a:cs typeface="Andalus" pitchFamily="18" charset="-78"/>
              </a:rPr>
              <a:t>section 21 of UTGST </a:t>
            </a:r>
            <a:r>
              <a:rPr lang="en-IN" sz="2400" dirty="0" smtClean="0">
                <a:cs typeface="Andalus" pitchFamily="18" charset="-78"/>
              </a:rPr>
              <a:t>Act </a:t>
            </a:r>
            <a:r>
              <a:rPr lang="en-IN" sz="2400" dirty="0">
                <a:cs typeface="Andalus" pitchFamily="18" charset="-78"/>
              </a:rPr>
              <a:t>states that rules made under CGST Act shall mutatis mutandis, apply for IGST/ </a:t>
            </a:r>
            <a:r>
              <a:rPr lang="en-IN" sz="2400" dirty="0" smtClean="0">
                <a:cs typeface="Andalus" pitchFamily="18" charset="-78"/>
              </a:rPr>
              <a:t>UTGST Act</a:t>
            </a:r>
          </a:p>
          <a:p>
            <a:pPr algn="just">
              <a:spcAft>
                <a:spcPts val="600"/>
              </a:spcAft>
              <a:buSzPct val="75000"/>
              <a:buFont typeface="Wingdings" panose="05000000000000000000" pitchFamily="2" charset="2"/>
              <a:buChar char="§"/>
            </a:pPr>
            <a:r>
              <a:rPr lang="en-IN" sz="2400" dirty="0" smtClean="0">
                <a:cs typeface="Andalus" pitchFamily="18" charset="-78"/>
              </a:rPr>
              <a:t>Eight Valuation Rules; Concepts taken from </a:t>
            </a:r>
          </a:p>
          <a:p>
            <a:pPr algn="just">
              <a:spcAft>
                <a:spcPts val="600"/>
              </a:spcAft>
              <a:buSzPct val="75000"/>
              <a:buFont typeface="Wingdings" panose="05000000000000000000" pitchFamily="2" charset="2"/>
              <a:buChar char="§"/>
            </a:pPr>
            <a:r>
              <a:rPr lang="en-IN" sz="2400" dirty="0" smtClean="0">
                <a:cs typeface="Andalus" pitchFamily="18" charset="-78"/>
              </a:rPr>
              <a:t>Customs and Central Excise- transaction value, </a:t>
            </a:r>
          </a:p>
          <a:p>
            <a:pPr algn="just">
              <a:spcAft>
                <a:spcPts val="600"/>
              </a:spcAft>
              <a:buSzPct val="75000"/>
              <a:buFont typeface="Wingdings" panose="05000000000000000000" pitchFamily="2" charset="2"/>
              <a:buChar char="§"/>
            </a:pPr>
            <a:r>
              <a:rPr lang="en-IN" sz="2400" dirty="0" smtClean="0">
                <a:cs typeface="Andalus" pitchFamily="18" charset="-78"/>
              </a:rPr>
              <a:t>CE- captive consumption,  </a:t>
            </a:r>
          </a:p>
          <a:p>
            <a:pPr algn="just">
              <a:spcAft>
                <a:spcPts val="600"/>
              </a:spcAft>
              <a:buSzPct val="75000"/>
              <a:buFont typeface="Wingdings" panose="05000000000000000000" pitchFamily="2" charset="2"/>
              <a:buChar char="§"/>
            </a:pPr>
            <a:r>
              <a:rPr lang="en-IN" sz="2400" dirty="0" smtClean="0">
                <a:cs typeface="Andalus" pitchFamily="18" charset="-78"/>
              </a:rPr>
              <a:t>Service </a:t>
            </a:r>
            <a:r>
              <a:rPr lang="en-IN" sz="2400" dirty="0">
                <a:cs typeface="Andalus" pitchFamily="18" charset="-78"/>
              </a:rPr>
              <a:t>Tax </a:t>
            </a:r>
            <a:r>
              <a:rPr lang="en-IN" sz="2400" dirty="0" smtClean="0">
                <a:cs typeface="Andalus" pitchFamily="18" charset="-78"/>
              </a:rPr>
              <a:t>- pure agent/ reimbursements</a:t>
            </a:r>
            <a:r>
              <a:rPr lang="en-IN" sz="2400" dirty="0">
                <a:cs typeface="Andalus" pitchFamily="18" charset="-78"/>
              </a:rPr>
              <a:t>’) and </a:t>
            </a:r>
            <a:endParaRPr lang="en-IN" sz="2400" dirty="0" smtClean="0">
              <a:cs typeface="Andalus" pitchFamily="18" charset="-78"/>
            </a:endParaRPr>
          </a:p>
          <a:p>
            <a:pPr algn="just">
              <a:spcAft>
                <a:spcPts val="600"/>
              </a:spcAft>
              <a:buSzPct val="75000"/>
              <a:buFont typeface="Wingdings" panose="05000000000000000000" pitchFamily="2" charset="2"/>
              <a:buChar char="§"/>
            </a:pPr>
            <a:r>
              <a:rPr lang="en-IN" sz="2400" dirty="0" smtClean="0">
                <a:cs typeface="Andalus" pitchFamily="18" charset="-78"/>
              </a:rPr>
              <a:t>Customs – comparative / related party transactions</a:t>
            </a:r>
          </a:p>
        </p:txBody>
      </p:sp>
      <p:sp>
        <p:nvSpPr>
          <p:cNvPr id="5" name="Title 1"/>
          <p:cNvSpPr>
            <a:spLocks noGrp="1"/>
          </p:cNvSpPr>
          <p:nvPr>
            <p:ph type="title"/>
          </p:nvPr>
        </p:nvSpPr>
        <p:spPr>
          <a:xfrm>
            <a:off x="457200" y="274638"/>
            <a:ext cx="7239000" cy="1143000"/>
          </a:xfrm>
          <a:solidFill>
            <a:schemeClr val="bg1"/>
          </a:solidFill>
        </p:spPr>
        <p:txBody>
          <a:bodyPr>
            <a:normAutofit/>
          </a:bodyPr>
          <a:lstStyle/>
          <a:p>
            <a:r>
              <a:rPr lang="en-IN" b="1" dirty="0" smtClean="0">
                <a:solidFill>
                  <a:schemeClr val="tx2"/>
                </a:solidFill>
              </a:rPr>
              <a:t>GST Valuation Rules  </a:t>
            </a:r>
            <a:endParaRPr lang="en-IN" b="1" dirty="0">
              <a:solidFill>
                <a:schemeClr val="tx2"/>
              </a:solidFill>
            </a:endParaRPr>
          </a:p>
        </p:txBody>
      </p:sp>
      <p:sp>
        <p:nvSpPr>
          <p:cNvPr id="9"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pPr algn="r"/>
            <a:fld id="{24E46BEC-6E5E-479C-8D24-A4952787BCBF}" type="slidenum">
              <a:rPr lang="en-GB" smtClean="0">
                <a:solidFill>
                  <a:prstClr val="black">
                    <a:tint val="75000"/>
                  </a:prstClr>
                </a:solidFill>
              </a:rPr>
              <a:pPr algn="r"/>
              <a:t>11</a:t>
            </a:fld>
            <a:endParaRPr lang="en-GB" dirty="0">
              <a:solidFill>
                <a:prstClr val="black">
                  <a:tint val="75000"/>
                </a:prstClr>
              </a:solidFill>
            </a:endParaRPr>
          </a:p>
        </p:txBody>
      </p:sp>
    </p:spTree>
    <p:extLst>
      <p:ext uri="{BB962C8B-B14F-4D97-AF65-F5344CB8AC3E}">
        <p14:creationId xmlns:p14="http://schemas.microsoft.com/office/powerpoint/2010/main" val="16231259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txBox="1">
            <a:spLocks/>
          </p:cNvSpPr>
          <p:nvPr/>
        </p:nvSpPr>
        <p:spPr>
          <a:xfrm>
            <a:off x="107504" y="905434"/>
            <a:ext cx="720080" cy="174848"/>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1E0211-5A95-443B-A2BA-CB4CC80650D9}" type="slidenum">
              <a:rPr lang="en-GB" sz="1400" b="1" spc="600" smtClean="0">
                <a:solidFill>
                  <a:schemeClr val="bg1"/>
                </a:solidFill>
              </a:rPr>
              <a:pPr/>
              <a:t>12</a:t>
            </a:fld>
            <a:endParaRPr lang="en-GB" sz="1400" b="1" spc="600" dirty="0">
              <a:solidFill>
                <a:schemeClr val="bg1"/>
              </a:solidFill>
            </a:endParaRPr>
          </a:p>
        </p:txBody>
      </p:sp>
      <p:sp>
        <p:nvSpPr>
          <p:cNvPr id="8" name="Content Placeholder 1"/>
          <p:cNvSpPr>
            <a:spLocks noGrp="1"/>
          </p:cNvSpPr>
          <p:nvPr>
            <p:ph idx="1"/>
          </p:nvPr>
        </p:nvSpPr>
        <p:spPr>
          <a:xfrm>
            <a:off x="457200" y="1600200"/>
            <a:ext cx="8229600" cy="5069160"/>
          </a:xfrm>
        </p:spPr>
        <p:txBody>
          <a:bodyPr>
            <a:noAutofit/>
          </a:bodyPr>
          <a:lstStyle/>
          <a:p>
            <a:pPr algn="just">
              <a:spcAft>
                <a:spcPts val="600"/>
              </a:spcAft>
              <a:buSzPct val="75000"/>
              <a:buFont typeface="Wingdings" panose="05000000000000000000" pitchFamily="2" charset="2"/>
              <a:buChar char="§"/>
            </a:pPr>
            <a:r>
              <a:rPr lang="en-IN" sz="2400" dirty="0" smtClean="0">
                <a:cs typeface="Andalus" pitchFamily="18" charset="-78"/>
              </a:rPr>
              <a:t>Situation 1: Sale of </a:t>
            </a:r>
            <a:r>
              <a:rPr lang="en-IN" sz="2400" dirty="0" err="1" smtClean="0">
                <a:cs typeface="Andalus" pitchFamily="18" charset="-78"/>
              </a:rPr>
              <a:t>Maruti</a:t>
            </a:r>
            <a:r>
              <a:rPr lang="en-IN" sz="2400" dirty="0" smtClean="0">
                <a:cs typeface="Andalus" pitchFamily="18" charset="-78"/>
              </a:rPr>
              <a:t> </a:t>
            </a:r>
            <a:r>
              <a:rPr lang="en-IN" sz="2400" dirty="0" err="1" smtClean="0">
                <a:cs typeface="Andalus" pitchFamily="18" charset="-78"/>
              </a:rPr>
              <a:t>Celeria</a:t>
            </a:r>
            <a:r>
              <a:rPr lang="en-IN" sz="2400" dirty="0" smtClean="0">
                <a:cs typeface="Andalus" pitchFamily="18" charset="-78"/>
              </a:rPr>
              <a:t> under exchange scheme</a:t>
            </a:r>
          </a:p>
          <a:p>
            <a:pPr algn="just">
              <a:spcAft>
                <a:spcPts val="600"/>
              </a:spcAft>
              <a:buSzPct val="75000"/>
              <a:buFont typeface="Wingdings" panose="05000000000000000000" pitchFamily="2" charset="2"/>
              <a:buChar char="§"/>
            </a:pPr>
            <a:r>
              <a:rPr lang="en-IN" sz="2400" dirty="0" smtClean="0">
                <a:cs typeface="Andalus" pitchFamily="18" charset="-78"/>
              </a:rPr>
              <a:t>Price of </a:t>
            </a:r>
            <a:r>
              <a:rPr lang="en-IN" sz="2400" dirty="0" err="1" smtClean="0">
                <a:cs typeface="Andalus" pitchFamily="18" charset="-78"/>
              </a:rPr>
              <a:t>Maruti</a:t>
            </a:r>
            <a:r>
              <a:rPr lang="en-IN" sz="2400" dirty="0" smtClean="0">
                <a:cs typeface="Andalus" pitchFamily="18" charset="-78"/>
              </a:rPr>
              <a:t> </a:t>
            </a:r>
            <a:r>
              <a:rPr lang="en-IN" sz="2400" dirty="0" err="1" smtClean="0">
                <a:cs typeface="Andalus" pitchFamily="18" charset="-78"/>
              </a:rPr>
              <a:t>Celeria</a:t>
            </a:r>
            <a:r>
              <a:rPr lang="en-IN" sz="2400" dirty="0" smtClean="0">
                <a:cs typeface="Andalus" pitchFamily="18" charset="-78"/>
              </a:rPr>
              <a:t>= </a:t>
            </a:r>
            <a:r>
              <a:rPr lang="en-IN" sz="2400" dirty="0" err="1" smtClean="0">
                <a:cs typeface="Andalus" pitchFamily="18" charset="-78"/>
              </a:rPr>
              <a:t>Rs</a:t>
            </a:r>
            <a:r>
              <a:rPr lang="en-IN" sz="2400" dirty="0" smtClean="0">
                <a:cs typeface="Andalus" pitchFamily="18" charset="-78"/>
              </a:rPr>
              <a:t>. 5.9 lacs</a:t>
            </a:r>
          </a:p>
          <a:p>
            <a:pPr algn="just">
              <a:spcAft>
                <a:spcPts val="600"/>
              </a:spcAft>
              <a:buSzPct val="75000"/>
              <a:buFont typeface="Wingdings" panose="05000000000000000000" pitchFamily="2" charset="2"/>
              <a:buChar char="§"/>
            </a:pPr>
            <a:r>
              <a:rPr lang="en-IN" sz="2400" dirty="0" smtClean="0">
                <a:cs typeface="Andalus" pitchFamily="18" charset="-78"/>
              </a:rPr>
              <a:t>Exchange Price= </a:t>
            </a:r>
            <a:r>
              <a:rPr lang="en-IN" sz="2400" dirty="0" err="1" smtClean="0">
                <a:cs typeface="Andalus" pitchFamily="18" charset="-78"/>
              </a:rPr>
              <a:t>Rs</a:t>
            </a:r>
            <a:r>
              <a:rPr lang="en-IN" sz="2400" dirty="0" smtClean="0">
                <a:cs typeface="Andalus" pitchFamily="18" charset="-78"/>
              </a:rPr>
              <a:t>. 50,000/-</a:t>
            </a:r>
          </a:p>
          <a:p>
            <a:pPr algn="just">
              <a:spcAft>
                <a:spcPts val="600"/>
              </a:spcAft>
              <a:buSzPct val="75000"/>
              <a:buFont typeface="Wingdings" panose="05000000000000000000" pitchFamily="2" charset="2"/>
              <a:buChar char="§"/>
            </a:pPr>
            <a:r>
              <a:rPr lang="en-IN" sz="2400" dirty="0" smtClean="0">
                <a:cs typeface="Andalus" pitchFamily="18" charset="-78"/>
              </a:rPr>
              <a:t>Additional exchange discount = </a:t>
            </a:r>
            <a:r>
              <a:rPr lang="en-IN" sz="2400" dirty="0" err="1" smtClean="0">
                <a:cs typeface="Andalus" pitchFamily="18" charset="-78"/>
              </a:rPr>
              <a:t>Rs</a:t>
            </a:r>
            <a:r>
              <a:rPr lang="en-IN" sz="2400" dirty="0" smtClean="0">
                <a:cs typeface="Andalus" pitchFamily="18" charset="-78"/>
              </a:rPr>
              <a:t>. 20000/-</a:t>
            </a:r>
          </a:p>
          <a:p>
            <a:pPr algn="just">
              <a:spcAft>
                <a:spcPts val="600"/>
              </a:spcAft>
              <a:buSzPct val="75000"/>
              <a:buFont typeface="Wingdings" panose="05000000000000000000" pitchFamily="2" charset="2"/>
              <a:buChar char="§"/>
            </a:pPr>
            <a:r>
              <a:rPr lang="en-IN" sz="2400" dirty="0" smtClean="0">
                <a:cs typeface="Andalus" pitchFamily="18" charset="-78"/>
              </a:rPr>
              <a:t>Transaction Value= </a:t>
            </a:r>
            <a:r>
              <a:rPr lang="en-IN" sz="2400" dirty="0" err="1" smtClean="0">
                <a:cs typeface="Andalus" pitchFamily="18" charset="-78"/>
              </a:rPr>
              <a:t>Rs</a:t>
            </a:r>
            <a:r>
              <a:rPr lang="en-IN" sz="2400" dirty="0" smtClean="0">
                <a:cs typeface="Andalus" pitchFamily="18" charset="-78"/>
              </a:rPr>
              <a:t>. 5.2 lacs</a:t>
            </a:r>
          </a:p>
          <a:p>
            <a:pPr algn="just">
              <a:spcAft>
                <a:spcPts val="600"/>
              </a:spcAft>
              <a:buSzPct val="75000"/>
              <a:buFont typeface="Wingdings" panose="05000000000000000000" pitchFamily="2" charset="2"/>
              <a:buChar char="§"/>
            </a:pPr>
            <a:r>
              <a:rPr lang="en-IN" sz="2400" dirty="0" smtClean="0">
                <a:cs typeface="Andalus" pitchFamily="18" charset="-78"/>
              </a:rPr>
              <a:t>Open Market Value= </a:t>
            </a:r>
            <a:r>
              <a:rPr lang="en-IN" sz="2400" dirty="0" err="1" smtClean="0">
                <a:cs typeface="Andalus" pitchFamily="18" charset="-78"/>
              </a:rPr>
              <a:t>Rs</a:t>
            </a:r>
            <a:r>
              <a:rPr lang="en-IN" sz="2400" dirty="0" smtClean="0">
                <a:cs typeface="Andalus" pitchFamily="18" charset="-78"/>
              </a:rPr>
              <a:t>. 5.9 lacs</a:t>
            </a:r>
          </a:p>
          <a:p>
            <a:pPr algn="just">
              <a:spcAft>
                <a:spcPts val="600"/>
              </a:spcAft>
              <a:buSzPct val="75000"/>
              <a:buFont typeface="Wingdings" panose="05000000000000000000" pitchFamily="2" charset="2"/>
              <a:buChar char="§"/>
            </a:pPr>
            <a:endParaRPr lang="en-IN" sz="2400" dirty="0">
              <a:cs typeface="Andalus" pitchFamily="18" charset="-78"/>
            </a:endParaRPr>
          </a:p>
          <a:p>
            <a:pPr algn="just">
              <a:spcAft>
                <a:spcPts val="600"/>
              </a:spcAft>
              <a:buSzPct val="75000"/>
              <a:buFont typeface="Wingdings" panose="05000000000000000000" pitchFamily="2" charset="2"/>
              <a:buChar char="§"/>
            </a:pPr>
            <a:r>
              <a:rPr lang="en-IN" sz="2400" dirty="0" smtClean="0">
                <a:cs typeface="Andalus" pitchFamily="18" charset="-78"/>
              </a:rPr>
              <a:t>Assessable value for GST purpose= </a:t>
            </a:r>
            <a:r>
              <a:rPr lang="en-IN" sz="2400" dirty="0" err="1" smtClean="0">
                <a:cs typeface="Andalus" pitchFamily="18" charset="-78"/>
              </a:rPr>
              <a:t>Rs</a:t>
            </a:r>
            <a:r>
              <a:rPr lang="en-IN" sz="2400" dirty="0" smtClean="0">
                <a:cs typeface="Andalus" pitchFamily="18" charset="-78"/>
              </a:rPr>
              <a:t>. 5.9 lacs ( or 5.7 lacs??)</a:t>
            </a:r>
          </a:p>
        </p:txBody>
      </p:sp>
      <p:sp>
        <p:nvSpPr>
          <p:cNvPr id="5" name="Title 1"/>
          <p:cNvSpPr>
            <a:spLocks noGrp="1"/>
          </p:cNvSpPr>
          <p:nvPr>
            <p:ph type="title"/>
          </p:nvPr>
        </p:nvSpPr>
        <p:spPr>
          <a:xfrm>
            <a:off x="457200" y="274638"/>
            <a:ext cx="7239000" cy="1143000"/>
          </a:xfrm>
          <a:solidFill>
            <a:schemeClr val="bg1"/>
          </a:solidFill>
        </p:spPr>
        <p:txBody>
          <a:bodyPr>
            <a:noAutofit/>
          </a:bodyPr>
          <a:lstStyle/>
          <a:p>
            <a:r>
              <a:rPr lang="en-IN" sz="3200" b="1" dirty="0" smtClean="0">
                <a:solidFill>
                  <a:schemeClr val="tx2"/>
                </a:solidFill>
              </a:rPr>
              <a:t>Consideration not fully in money </a:t>
            </a:r>
            <a:endParaRPr lang="en-IN" sz="3200" b="1" dirty="0">
              <a:solidFill>
                <a:schemeClr val="tx2"/>
              </a:solidFill>
            </a:endParaRPr>
          </a:p>
        </p:txBody>
      </p:sp>
      <p:sp>
        <p:nvSpPr>
          <p:cNvPr id="9"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pPr algn="r"/>
            <a:fld id="{24E46BEC-6E5E-479C-8D24-A4952787BCBF}" type="slidenum">
              <a:rPr lang="en-GB" smtClean="0">
                <a:solidFill>
                  <a:prstClr val="black">
                    <a:tint val="75000"/>
                  </a:prstClr>
                </a:solidFill>
              </a:rPr>
              <a:pPr algn="r"/>
              <a:t>12</a:t>
            </a:fld>
            <a:endParaRPr lang="en-GB" dirty="0">
              <a:solidFill>
                <a:prstClr val="black">
                  <a:tint val="75000"/>
                </a:prstClr>
              </a:solidFill>
            </a:endParaRPr>
          </a:p>
        </p:txBody>
      </p:sp>
    </p:spTree>
    <p:extLst>
      <p:ext uri="{BB962C8B-B14F-4D97-AF65-F5344CB8AC3E}">
        <p14:creationId xmlns:p14="http://schemas.microsoft.com/office/powerpoint/2010/main" val="3231999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txBox="1">
            <a:spLocks/>
          </p:cNvSpPr>
          <p:nvPr/>
        </p:nvSpPr>
        <p:spPr>
          <a:xfrm>
            <a:off x="107504" y="905434"/>
            <a:ext cx="720080" cy="174848"/>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1E0211-5A95-443B-A2BA-CB4CC80650D9}" type="slidenum">
              <a:rPr lang="en-GB" sz="1400" b="1" spc="600" smtClean="0">
                <a:solidFill>
                  <a:schemeClr val="bg1"/>
                </a:solidFill>
              </a:rPr>
              <a:pPr/>
              <a:t>13</a:t>
            </a:fld>
            <a:endParaRPr lang="en-GB" sz="1400" b="1" spc="600" dirty="0">
              <a:solidFill>
                <a:schemeClr val="bg1"/>
              </a:solidFill>
            </a:endParaRPr>
          </a:p>
        </p:txBody>
      </p:sp>
      <p:sp>
        <p:nvSpPr>
          <p:cNvPr id="8" name="Content Placeholder 1"/>
          <p:cNvSpPr>
            <a:spLocks noGrp="1"/>
          </p:cNvSpPr>
          <p:nvPr>
            <p:ph idx="1"/>
          </p:nvPr>
        </p:nvSpPr>
        <p:spPr>
          <a:xfrm>
            <a:off x="457200" y="1600200"/>
            <a:ext cx="8229600" cy="5069160"/>
          </a:xfrm>
        </p:spPr>
        <p:txBody>
          <a:bodyPr>
            <a:noAutofit/>
          </a:bodyPr>
          <a:lstStyle/>
          <a:p>
            <a:pPr algn="just">
              <a:spcAft>
                <a:spcPts val="600"/>
              </a:spcAft>
              <a:buSzPct val="75000"/>
              <a:buFont typeface="Wingdings" panose="05000000000000000000" pitchFamily="2" charset="2"/>
              <a:buChar char="§"/>
            </a:pPr>
            <a:r>
              <a:rPr lang="en-IN" sz="2400" dirty="0" smtClean="0">
                <a:cs typeface="Andalus" pitchFamily="18" charset="-78"/>
              </a:rPr>
              <a:t>Situation 2: Sale of </a:t>
            </a:r>
            <a:r>
              <a:rPr lang="en-IN" sz="2400" dirty="0" err="1" smtClean="0">
                <a:cs typeface="Andalus" pitchFamily="18" charset="-78"/>
              </a:rPr>
              <a:t>Maruti</a:t>
            </a:r>
            <a:r>
              <a:rPr lang="en-IN" sz="2400" dirty="0" smtClean="0">
                <a:cs typeface="Andalus" pitchFamily="18" charset="-78"/>
              </a:rPr>
              <a:t> </a:t>
            </a:r>
            <a:r>
              <a:rPr lang="en-IN" sz="2400" dirty="0" err="1" smtClean="0">
                <a:cs typeface="Andalus" pitchFamily="18" charset="-78"/>
              </a:rPr>
              <a:t>Celeria</a:t>
            </a:r>
            <a:r>
              <a:rPr lang="en-IN" sz="2400" dirty="0" smtClean="0">
                <a:cs typeface="Andalus" pitchFamily="18" charset="-78"/>
              </a:rPr>
              <a:t> under exchange scheme</a:t>
            </a:r>
          </a:p>
          <a:p>
            <a:pPr algn="just">
              <a:spcAft>
                <a:spcPts val="600"/>
              </a:spcAft>
              <a:buSzPct val="75000"/>
              <a:buFont typeface="Wingdings" panose="05000000000000000000" pitchFamily="2" charset="2"/>
              <a:buChar char="§"/>
            </a:pPr>
            <a:r>
              <a:rPr lang="en-IN" sz="2400" dirty="0" smtClean="0">
                <a:cs typeface="Andalus" pitchFamily="18" charset="-78"/>
              </a:rPr>
              <a:t>Price of </a:t>
            </a:r>
            <a:r>
              <a:rPr lang="en-IN" sz="2400" dirty="0" err="1" smtClean="0">
                <a:cs typeface="Andalus" pitchFamily="18" charset="-78"/>
              </a:rPr>
              <a:t>Maruti</a:t>
            </a:r>
            <a:r>
              <a:rPr lang="en-IN" sz="2400" dirty="0" smtClean="0">
                <a:cs typeface="Andalus" pitchFamily="18" charset="-78"/>
              </a:rPr>
              <a:t> </a:t>
            </a:r>
            <a:r>
              <a:rPr lang="en-IN" sz="2400" dirty="0" err="1" smtClean="0">
                <a:cs typeface="Andalus" pitchFamily="18" charset="-78"/>
              </a:rPr>
              <a:t>Celeria</a:t>
            </a:r>
            <a:r>
              <a:rPr lang="en-IN" sz="2400" dirty="0" smtClean="0">
                <a:cs typeface="Andalus" pitchFamily="18" charset="-78"/>
              </a:rPr>
              <a:t>= Not known</a:t>
            </a:r>
          </a:p>
          <a:p>
            <a:pPr algn="just">
              <a:spcAft>
                <a:spcPts val="600"/>
              </a:spcAft>
              <a:buSzPct val="75000"/>
              <a:buFont typeface="Wingdings" panose="05000000000000000000" pitchFamily="2" charset="2"/>
              <a:buChar char="§"/>
            </a:pPr>
            <a:r>
              <a:rPr lang="en-IN" sz="2400" dirty="0" smtClean="0">
                <a:cs typeface="Andalus" pitchFamily="18" charset="-78"/>
              </a:rPr>
              <a:t>Exchange Price= </a:t>
            </a:r>
            <a:r>
              <a:rPr lang="en-IN" sz="2400" dirty="0" err="1" smtClean="0">
                <a:cs typeface="Andalus" pitchFamily="18" charset="-78"/>
              </a:rPr>
              <a:t>Rs</a:t>
            </a:r>
            <a:r>
              <a:rPr lang="en-IN" sz="2400" dirty="0" smtClean="0">
                <a:cs typeface="Andalus" pitchFamily="18" charset="-78"/>
              </a:rPr>
              <a:t>. 50,000/-</a:t>
            </a:r>
          </a:p>
          <a:p>
            <a:pPr algn="just">
              <a:spcAft>
                <a:spcPts val="600"/>
              </a:spcAft>
              <a:buSzPct val="75000"/>
              <a:buFont typeface="Wingdings" panose="05000000000000000000" pitchFamily="2" charset="2"/>
              <a:buChar char="§"/>
            </a:pPr>
            <a:r>
              <a:rPr lang="en-IN" sz="2400" dirty="0" smtClean="0">
                <a:cs typeface="Andalus" pitchFamily="18" charset="-78"/>
              </a:rPr>
              <a:t>Transaction Value= </a:t>
            </a:r>
            <a:r>
              <a:rPr lang="en-IN" sz="2400" dirty="0" err="1" smtClean="0">
                <a:cs typeface="Andalus" pitchFamily="18" charset="-78"/>
              </a:rPr>
              <a:t>Rs</a:t>
            </a:r>
            <a:r>
              <a:rPr lang="en-IN" sz="2400" dirty="0" smtClean="0">
                <a:cs typeface="Andalus" pitchFamily="18" charset="-78"/>
              </a:rPr>
              <a:t>. 5.2 lacs</a:t>
            </a:r>
          </a:p>
          <a:p>
            <a:pPr algn="just">
              <a:spcAft>
                <a:spcPts val="600"/>
              </a:spcAft>
              <a:buSzPct val="75000"/>
              <a:buFont typeface="Wingdings" panose="05000000000000000000" pitchFamily="2" charset="2"/>
              <a:buChar char="§"/>
            </a:pPr>
            <a:r>
              <a:rPr lang="en-IN" sz="2400" dirty="0" smtClean="0">
                <a:cs typeface="Andalus" pitchFamily="18" charset="-78"/>
              </a:rPr>
              <a:t>Open Market Value= consideration in money + Money value of non-money consideration</a:t>
            </a:r>
          </a:p>
          <a:p>
            <a:pPr algn="just">
              <a:spcAft>
                <a:spcPts val="600"/>
              </a:spcAft>
              <a:buSzPct val="75000"/>
              <a:buFont typeface="Wingdings" panose="05000000000000000000" pitchFamily="2" charset="2"/>
              <a:buChar char="§"/>
            </a:pPr>
            <a:r>
              <a:rPr lang="en-IN" sz="2400" dirty="0" smtClean="0">
                <a:cs typeface="Andalus" pitchFamily="18" charset="-78"/>
              </a:rPr>
              <a:t>=5.2 lacs + 50000/- = </a:t>
            </a:r>
            <a:r>
              <a:rPr lang="en-IN" sz="2400" dirty="0" err="1" smtClean="0">
                <a:cs typeface="Andalus" pitchFamily="18" charset="-78"/>
              </a:rPr>
              <a:t>Rs</a:t>
            </a:r>
            <a:r>
              <a:rPr lang="en-IN" sz="2400" dirty="0" smtClean="0">
                <a:cs typeface="Andalus" pitchFamily="18" charset="-78"/>
              </a:rPr>
              <a:t>. 5.7 lacs</a:t>
            </a:r>
          </a:p>
          <a:p>
            <a:pPr marL="0" indent="0" algn="just">
              <a:spcAft>
                <a:spcPts val="600"/>
              </a:spcAft>
              <a:buSzPct val="75000"/>
              <a:buNone/>
            </a:pPr>
            <a:endParaRPr lang="en-IN" sz="2400" dirty="0">
              <a:cs typeface="Andalus" pitchFamily="18" charset="-78"/>
            </a:endParaRPr>
          </a:p>
          <a:p>
            <a:pPr algn="just">
              <a:spcAft>
                <a:spcPts val="600"/>
              </a:spcAft>
              <a:buSzPct val="75000"/>
              <a:buFont typeface="Wingdings" panose="05000000000000000000" pitchFamily="2" charset="2"/>
              <a:buChar char="§"/>
            </a:pPr>
            <a:r>
              <a:rPr lang="en-IN" sz="2400" dirty="0" smtClean="0">
                <a:cs typeface="Andalus" pitchFamily="18" charset="-78"/>
              </a:rPr>
              <a:t>Assessable value for GST purpose= </a:t>
            </a:r>
            <a:r>
              <a:rPr lang="en-IN" sz="2400" dirty="0" err="1" smtClean="0">
                <a:cs typeface="Andalus" pitchFamily="18" charset="-78"/>
              </a:rPr>
              <a:t>Rs</a:t>
            </a:r>
            <a:r>
              <a:rPr lang="en-IN" sz="2400" dirty="0" smtClean="0">
                <a:cs typeface="Andalus" pitchFamily="18" charset="-78"/>
              </a:rPr>
              <a:t>. 5.9 lacs ( or 5.7 lacs??)</a:t>
            </a:r>
          </a:p>
        </p:txBody>
      </p:sp>
      <p:sp>
        <p:nvSpPr>
          <p:cNvPr id="5" name="Title 1"/>
          <p:cNvSpPr>
            <a:spLocks noGrp="1"/>
          </p:cNvSpPr>
          <p:nvPr>
            <p:ph type="title"/>
          </p:nvPr>
        </p:nvSpPr>
        <p:spPr>
          <a:xfrm>
            <a:off x="457200" y="274638"/>
            <a:ext cx="7239000" cy="1143000"/>
          </a:xfrm>
          <a:solidFill>
            <a:schemeClr val="bg1"/>
          </a:solidFill>
        </p:spPr>
        <p:txBody>
          <a:bodyPr>
            <a:noAutofit/>
          </a:bodyPr>
          <a:lstStyle/>
          <a:p>
            <a:r>
              <a:rPr lang="en-IN" sz="3200" b="1" dirty="0" smtClean="0">
                <a:solidFill>
                  <a:schemeClr val="tx2"/>
                </a:solidFill>
              </a:rPr>
              <a:t>Consideration not fully in money </a:t>
            </a:r>
            <a:endParaRPr lang="en-IN" sz="3200" b="1" dirty="0">
              <a:solidFill>
                <a:schemeClr val="tx2"/>
              </a:solidFill>
            </a:endParaRPr>
          </a:p>
        </p:txBody>
      </p:sp>
      <p:sp>
        <p:nvSpPr>
          <p:cNvPr id="9"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pPr algn="r"/>
            <a:fld id="{24E46BEC-6E5E-479C-8D24-A4952787BCBF}" type="slidenum">
              <a:rPr lang="en-GB" smtClean="0">
                <a:solidFill>
                  <a:prstClr val="black">
                    <a:tint val="75000"/>
                  </a:prstClr>
                </a:solidFill>
              </a:rPr>
              <a:pPr algn="r"/>
              <a:t>13</a:t>
            </a:fld>
            <a:endParaRPr lang="en-GB" dirty="0">
              <a:solidFill>
                <a:prstClr val="black">
                  <a:tint val="75000"/>
                </a:prstClr>
              </a:solidFill>
            </a:endParaRPr>
          </a:p>
        </p:txBody>
      </p:sp>
    </p:spTree>
    <p:extLst>
      <p:ext uri="{BB962C8B-B14F-4D97-AF65-F5344CB8AC3E}">
        <p14:creationId xmlns:p14="http://schemas.microsoft.com/office/powerpoint/2010/main" val="11770532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txBox="1">
            <a:spLocks/>
          </p:cNvSpPr>
          <p:nvPr/>
        </p:nvSpPr>
        <p:spPr>
          <a:xfrm>
            <a:off x="107504" y="905434"/>
            <a:ext cx="720080" cy="174848"/>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1E0211-5A95-443B-A2BA-CB4CC80650D9}" type="slidenum">
              <a:rPr lang="en-GB" sz="1400" b="1" spc="600" smtClean="0">
                <a:solidFill>
                  <a:schemeClr val="bg1"/>
                </a:solidFill>
              </a:rPr>
              <a:pPr/>
              <a:t>14</a:t>
            </a:fld>
            <a:endParaRPr lang="en-GB" sz="1400" b="1" spc="600" dirty="0">
              <a:solidFill>
                <a:schemeClr val="bg1"/>
              </a:solidFill>
            </a:endParaRPr>
          </a:p>
        </p:txBody>
      </p:sp>
      <p:sp>
        <p:nvSpPr>
          <p:cNvPr id="8" name="Content Placeholder 1"/>
          <p:cNvSpPr>
            <a:spLocks noGrp="1"/>
          </p:cNvSpPr>
          <p:nvPr>
            <p:ph idx="1"/>
          </p:nvPr>
        </p:nvSpPr>
        <p:spPr>
          <a:xfrm>
            <a:off x="457200" y="1600200"/>
            <a:ext cx="8229600" cy="5069160"/>
          </a:xfrm>
        </p:spPr>
        <p:txBody>
          <a:bodyPr>
            <a:noAutofit/>
          </a:bodyPr>
          <a:lstStyle/>
          <a:p>
            <a:pPr algn="just">
              <a:spcAft>
                <a:spcPts val="600"/>
              </a:spcAft>
              <a:buSzPct val="75000"/>
              <a:buFont typeface="Wingdings" panose="05000000000000000000" pitchFamily="2" charset="2"/>
              <a:buChar char="§"/>
            </a:pPr>
            <a:r>
              <a:rPr lang="en-IN" sz="2400" dirty="0" smtClean="0">
                <a:cs typeface="Andalus" pitchFamily="18" charset="-78"/>
              </a:rPr>
              <a:t>Situation 3: Sale of </a:t>
            </a:r>
            <a:r>
              <a:rPr lang="en-IN" sz="2400" dirty="0" err="1" smtClean="0">
                <a:cs typeface="Andalus" pitchFamily="18" charset="-78"/>
              </a:rPr>
              <a:t>Maruti</a:t>
            </a:r>
            <a:r>
              <a:rPr lang="en-IN" sz="2400" dirty="0" smtClean="0">
                <a:cs typeface="Andalus" pitchFamily="18" charset="-78"/>
              </a:rPr>
              <a:t> </a:t>
            </a:r>
            <a:r>
              <a:rPr lang="en-IN" sz="2400" dirty="0" err="1" smtClean="0">
                <a:cs typeface="Andalus" pitchFamily="18" charset="-78"/>
              </a:rPr>
              <a:t>Celeria</a:t>
            </a:r>
            <a:r>
              <a:rPr lang="en-IN" sz="2400" dirty="0" smtClean="0">
                <a:cs typeface="Andalus" pitchFamily="18" charset="-78"/>
              </a:rPr>
              <a:t> under exchange scheme</a:t>
            </a:r>
          </a:p>
          <a:p>
            <a:pPr algn="just">
              <a:spcAft>
                <a:spcPts val="600"/>
              </a:spcAft>
              <a:buSzPct val="75000"/>
              <a:buFont typeface="Wingdings" panose="05000000000000000000" pitchFamily="2" charset="2"/>
              <a:buChar char="§"/>
            </a:pPr>
            <a:r>
              <a:rPr lang="en-IN" sz="2400" dirty="0" smtClean="0">
                <a:cs typeface="Andalus" pitchFamily="18" charset="-78"/>
              </a:rPr>
              <a:t>Price of </a:t>
            </a:r>
            <a:r>
              <a:rPr lang="en-IN" sz="2400" dirty="0" err="1" smtClean="0">
                <a:cs typeface="Andalus" pitchFamily="18" charset="-78"/>
              </a:rPr>
              <a:t>Maruti</a:t>
            </a:r>
            <a:r>
              <a:rPr lang="en-IN" sz="2400" dirty="0" smtClean="0">
                <a:cs typeface="Andalus" pitchFamily="18" charset="-78"/>
              </a:rPr>
              <a:t> </a:t>
            </a:r>
            <a:r>
              <a:rPr lang="en-IN" sz="2400" dirty="0" err="1" smtClean="0">
                <a:cs typeface="Andalus" pitchFamily="18" charset="-78"/>
              </a:rPr>
              <a:t>Celeria</a:t>
            </a:r>
            <a:r>
              <a:rPr lang="en-IN" sz="2400" dirty="0" smtClean="0">
                <a:cs typeface="Andalus" pitchFamily="18" charset="-78"/>
              </a:rPr>
              <a:t>= Not Known</a:t>
            </a:r>
          </a:p>
          <a:p>
            <a:pPr algn="just">
              <a:spcAft>
                <a:spcPts val="600"/>
              </a:spcAft>
              <a:buSzPct val="75000"/>
              <a:buFont typeface="Wingdings" panose="05000000000000000000" pitchFamily="2" charset="2"/>
              <a:buChar char="§"/>
            </a:pPr>
            <a:r>
              <a:rPr lang="en-IN" sz="2400" dirty="0" smtClean="0">
                <a:cs typeface="Andalus" pitchFamily="18" charset="-78"/>
              </a:rPr>
              <a:t>Transaction Value= </a:t>
            </a:r>
            <a:r>
              <a:rPr lang="en-IN" sz="2400" dirty="0" err="1" smtClean="0">
                <a:cs typeface="Andalus" pitchFamily="18" charset="-78"/>
              </a:rPr>
              <a:t>Rs</a:t>
            </a:r>
            <a:r>
              <a:rPr lang="en-IN" sz="2400" dirty="0" smtClean="0">
                <a:cs typeface="Andalus" pitchFamily="18" charset="-78"/>
              </a:rPr>
              <a:t>. 5.2 lacs</a:t>
            </a:r>
          </a:p>
          <a:p>
            <a:pPr algn="just">
              <a:spcAft>
                <a:spcPts val="600"/>
              </a:spcAft>
              <a:buSzPct val="75000"/>
              <a:buFont typeface="Wingdings" panose="05000000000000000000" pitchFamily="2" charset="2"/>
              <a:buChar char="§"/>
            </a:pPr>
            <a:r>
              <a:rPr lang="en-IN" sz="2400" dirty="0" smtClean="0">
                <a:cs typeface="Andalus" pitchFamily="18" charset="-78"/>
              </a:rPr>
              <a:t>Open Market Value= Comparative method</a:t>
            </a:r>
          </a:p>
          <a:p>
            <a:pPr algn="just">
              <a:spcAft>
                <a:spcPts val="600"/>
              </a:spcAft>
              <a:buSzPct val="75000"/>
              <a:buFont typeface="Wingdings" panose="05000000000000000000" pitchFamily="2" charset="2"/>
              <a:buChar char="§"/>
            </a:pPr>
            <a:r>
              <a:rPr lang="en-IN" sz="2400" dirty="0" smtClean="0">
                <a:cs typeface="Andalus" pitchFamily="18" charset="-78"/>
              </a:rPr>
              <a:t>=Of like kind and quality</a:t>
            </a:r>
          </a:p>
          <a:p>
            <a:pPr algn="just">
              <a:spcAft>
                <a:spcPts val="600"/>
              </a:spcAft>
              <a:buSzPct val="75000"/>
              <a:buFont typeface="Wingdings" panose="05000000000000000000" pitchFamily="2" charset="2"/>
              <a:buChar char="§"/>
            </a:pPr>
            <a:r>
              <a:rPr lang="en-IN" sz="2400" dirty="0" smtClean="0">
                <a:cs typeface="Andalus" pitchFamily="18" charset="-78"/>
              </a:rPr>
              <a:t>= possible???</a:t>
            </a:r>
          </a:p>
          <a:p>
            <a:pPr algn="just">
              <a:spcAft>
                <a:spcPts val="600"/>
              </a:spcAft>
              <a:buSzPct val="75000"/>
              <a:buFont typeface="Wingdings" panose="05000000000000000000" pitchFamily="2" charset="2"/>
              <a:buChar char="§"/>
            </a:pPr>
            <a:endParaRPr lang="en-IN" sz="2400" dirty="0">
              <a:cs typeface="Andalus" pitchFamily="18" charset="-78"/>
            </a:endParaRPr>
          </a:p>
          <a:p>
            <a:pPr algn="just">
              <a:spcAft>
                <a:spcPts val="600"/>
              </a:spcAft>
              <a:buSzPct val="75000"/>
              <a:buFont typeface="Wingdings" panose="05000000000000000000" pitchFamily="2" charset="2"/>
              <a:buChar char="§"/>
            </a:pPr>
            <a:r>
              <a:rPr lang="en-IN" sz="2400" dirty="0" smtClean="0">
                <a:cs typeface="Andalus" pitchFamily="18" charset="-78"/>
              </a:rPr>
              <a:t>Assessable value for GST purpose= ???</a:t>
            </a:r>
          </a:p>
        </p:txBody>
      </p:sp>
      <p:sp>
        <p:nvSpPr>
          <p:cNvPr id="5" name="Title 1"/>
          <p:cNvSpPr>
            <a:spLocks noGrp="1"/>
          </p:cNvSpPr>
          <p:nvPr>
            <p:ph type="title"/>
          </p:nvPr>
        </p:nvSpPr>
        <p:spPr>
          <a:xfrm>
            <a:off x="457200" y="274638"/>
            <a:ext cx="7239000" cy="1143000"/>
          </a:xfrm>
          <a:solidFill>
            <a:schemeClr val="bg1"/>
          </a:solidFill>
        </p:spPr>
        <p:txBody>
          <a:bodyPr>
            <a:noAutofit/>
          </a:bodyPr>
          <a:lstStyle/>
          <a:p>
            <a:r>
              <a:rPr lang="en-IN" sz="3200" b="1" dirty="0" smtClean="0">
                <a:solidFill>
                  <a:schemeClr val="tx2"/>
                </a:solidFill>
              </a:rPr>
              <a:t>Consideration not fully in money </a:t>
            </a:r>
            <a:endParaRPr lang="en-IN" sz="3200" b="1" dirty="0">
              <a:solidFill>
                <a:schemeClr val="tx2"/>
              </a:solidFill>
            </a:endParaRPr>
          </a:p>
        </p:txBody>
      </p:sp>
      <p:sp>
        <p:nvSpPr>
          <p:cNvPr id="9"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pPr algn="r"/>
            <a:fld id="{24E46BEC-6E5E-479C-8D24-A4952787BCBF}" type="slidenum">
              <a:rPr lang="en-GB" smtClean="0">
                <a:solidFill>
                  <a:prstClr val="black">
                    <a:tint val="75000"/>
                  </a:prstClr>
                </a:solidFill>
              </a:rPr>
              <a:pPr algn="r"/>
              <a:t>14</a:t>
            </a:fld>
            <a:endParaRPr lang="en-GB" dirty="0">
              <a:solidFill>
                <a:prstClr val="black">
                  <a:tint val="75000"/>
                </a:prstClr>
              </a:solidFill>
            </a:endParaRPr>
          </a:p>
        </p:txBody>
      </p:sp>
    </p:spTree>
    <p:extLst>
      <p:ext uri="{BB962C8B-B14F-4D97-AF65-F5344CB8AC3E}">
        <p14:creationId xmlns:p14="http://schemas.microsoft.com/office/powerpoint/2010/main" val="1464808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txBox="1">
            <a:spLocks/>
          </p:cNvSpPr>
          <p:nvPr/>
        </p:nvSpPr>
        <p:spPr>
          <a:xfrm>
            <a:off x="107504" y="905434"/>
            <a:ext cx="720080" cy="174848"/>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1E0211-5A95-443B-A2BA-CB4CC80650D9}" type="slidenum">
              <a:rPr lang="en-GB" sz="1400" b="1" spc="600" smtClean="0">
                <a:solidFill>
                  <a:schemeClr val="bg1"/>
                </a:solidFill>
              </a:rPr>
              <a:pPr/>
              <a:t>15</a:t>
            </a:fld>
            <a:endParaRPr lang="en-GB" sz="1400" b="1" spc="600" dirty="0">
              <a:solidFill>
                <a:schemeClr val="bg1"/>
              </a:solidFill>
            </a:endParaRPr>
          </a:p>
        </p:txBody>
      </p:sp>
      <p:sp>
        <p:nvSpPr>
          <p:cNvPr id="8" name="Content Placeholder 1"/>
          <p:cNvSpPr>
            <a:spLocks noGrp="1"/>
          </p:cNvSpPr>
          <p:nvPr>
            <p:ph idx="1"/>
          </p:nvPr>
        </p:nvSpPr>
        <p:spPr>
          <a:xfrm>
            <a:off x="457200" y="1600200"/>
            <a:ext cx="8229600" cy="5069160"/>
          </a:xfrm>
        </p:spPr>
        <p:txBody>
          <a:bodyPr>
            <a:noAutofit/>
          </a:bodyPr>
          <a:lstStyle/>
          <a:p>
            <a:pPr algn="just">
              <a:spcAft>
                <a:spcPts val="600"/>
              </a:spcAft>
              <a:buSzPct val="75000"/>
              <a:buFont typeface="Wingdings" panose="05000000000000000000" pitchFamily="2" charset="2"/>
              <a:buChar char="§"/>
            </a:pPr>
            <a:r>
              <a:rPr lang="en-IN" sz="2400" dirty="0" smtClean="0">
                <a:cs typeface="Andalus" pitchFamily="18" charset="-78"/>
              </a:rPr>
              <a:t>Sale of </a:t>
            </a:r>
            <a:r>
              <a:rPr lang="en-IN" sz="2400" dirty="0" err="1" smtClean="0">
                <a:cs typeface="Andalus" pitchFamily="18" charset="-78"/>
              </a:rPr>
              <a:t>Maruti</a:t>
            </a:r>
            <a:r>
              <a:rPr lang="en-IN" sz="2400" dirty="0" smtClean="0">
                <a:cs typeface="Andalus" pitchFamily="18" charset="-78"/>
              </a:rPr>
              <a:t> </a:t>
            </a:r>
            <a:r>
              <a:rPr lang="en-IN" sz="2400" dirty="0" err="1" smtClean="0">
                <a:cs typeface="Andalus" pitchFamily="18" charset="-78"/>
              </a:rPr>
              <a:t>Celeria</a:t>
            </a:r>
            <a:r>
              <a:rPr lang="en-IN" sz="2400" dirty="0" smtClean="0">
                <a:cs typeface="Andalus" pitchFamily="18" charset="-78"/>
              </a:rPr>
              <a:t> under exchange scheme</a:t>
            </a:r>
          </a:p>
          <a:p>
            <a:pPr algn="just">
              <a:spcAft>
                <a:spcPts val="600"/>
              </a:spcAft>
              <a:buSzPct val="75000"/>
              <a:buFont typeface="Wingdings" panose="05000000000000000000" pitchFamily="2" charset="2"/>
              <a:buChar char="§"/>
            </a:pPr>
            <a:r>
              <a:rPr lang="en-IN" sz="2400" dirty="0" smtClean="0">
                <a:cs typeface="Andalus" pitchFamily="18" charset="-78"/>
              </a:rPr>
              <a:t>Price of </a:t>
            </a:r>
            <a:r>
              <a:rPr lang="en-IN" sz="2400" dirty="0" err="1" smtClean="0">
                <a:cs typeface="Andalus" pitchFamily="18" charset="-78"/>
              </a:rPr>
              <a:t>Maruti</a:t>
            </a:r>
            <a:r>
              <a:rPr lang="en-IN" sz="2400" dirty="0" smtClean="0">
                <a:cs typeface="Andalus" pitchFamily="18" charset="-78"/>
              </a:rPr>
              <a:t> </a:t>
            </a:r>
            <a:r>
              <a:rPr lang="en-IN" sz="2400" dirty="0" err="1" smtClean="0">
                <a:cs typeface="Andalus" pitchFamily="18" charset="-78"/>
              </a:rPr>
              <a:t>Celeria</a:t>
            </a:r>
            <a:r>
              <a:rPr lang="en-IN" sz="2400" dirty="0" smtClean="0">
                <a:cs typeface="Andalus" pitchFamily="18" charset="-78"/>
              </a:rPr>
              <a:t>= Not known </a:t>
            </a:r>
          </a:p>
          <a:p>
            <a:pPr algn="just">
              <a:spcAft>
                <a:spcPts val="600"/>
              </a:spcAft>
              <a:buSzPct val="75000"/>
              <a:buFont typeface="Wingdings" panose="05000000000000000000" pitchFamily="2" charset="2"/>
              <a:buChar char="§"/>
            </a:pPr>
            <a:r>
              <a:rPr lang="en-IN" sz="2400" dirty="0" smtClean="0">
                <a:cs typeface="Andalus" pitchFamily="18" charset="-78"/>
              </a:rPr>
              <a:t>Exchange Price= Not known</a:t>
            </a:r>
          </a:p>
          <a:p>
            <a:pPr algn="just">
              <a:spcAft>
                <a:spcPts val="600"/>
              </a:spcAft>
              <a:buSzPct val="75000"/>
              <a:buFont typeface="Wingdings" panose="05000000000000000000" pitchFamily="2" charset="2"/>
              <a:buChar char="§"/>
            </a:pPr>
            <a:r>
              <a:rPr lang="en-IN" sz="2400" dirty="0" smtClean="0">
                <a:cs typeface="Andalus" pitchFamily="18" charset="-78"/>
              </a:rPr>
              <a:t>Transaction Value= </a:t>
            </a:r>
            <a:r>
              <a:rPr lang="en-IN" sz="2400" dirty="0" err="1" smtClean="0">
                <a:cs typeface="Andalus" pitchFamily="18" charset="-78"/>
              </a:rPr>
              <a:t>Rs</a:t>
            </a:r>
            <a:r>
              <a:rPr lang="en-IN" sz="2400" dirty="0" smtClean="0">
                <a:cs typeface="Andalus" pitchFamily="18" charset="-78"/>
              </a:rPr>
              <a:t>. 5.2 lacs</a:t>
            </a:r>
          </a:p>
          <a:p>
            <a:pPr algn="just">
              <a:spcAft>
                <a:spcPts val="600"/>
              </a:spcAft>
              <a:buSzPct val="75000"/>
              <a:buFont typeface="Wingdings" panose="05000000000000000000" pitchFamily="2" charset="2"/>
              <a:buChar char="§"/>
            </a:pPr>
            <a:r>
              <a:rPr lang="en-IN" sz="2400" dirty="0" smtClean="0">
                <a:cs typeface="Andalus" pitchFamily="18" charset="-78"/>
              </a:rPr>
              <a:t>Open Market Value= Money value + money value old car { to be calculated by rule 4( cost plus- not possible as car is old and used) so rule 5( residual method)</a:t>
            </a:r>
          </a:p>
          <a:p>
            <a:pPr algn="just">
              <a:spcAft>
                <a:spcPts val="600"/>
              </a:spcAft>
              <a:buSzPct val="75000"/>
              <a:buFont typeface="Wingdings" panose="05000000000000000000" pitchFamily="2" charset="2"/>
              <a:buChar char="§"/>
            </a:pPr>
            <a:endParaRPr lang="en-IN" sz="2400" dirty="0">
              <a:cs typeface="Andalus" pitchFamily="18" charset="-78"/>
            </a:endParaRPr>
          </a:p>
          <a:p>
            <a:pPr algn="just">
              <a:spcAft>
                <a:spcPts val="600"/>
              </a:spcAft>
              <a:buSzPct val="75000"/>
              <a:buFont typeface="Wingdings" panose="05000000000000000000" pitchFamily="2" charset="2"/>
              <a:buChar char="§"/>
            </a:pPr>
            <a:r>
              <a:rPr lang="en-IN" sz="2400" dirty="0" smtClean="0">
                <a:cs typeface="Andalus" pitchFamily="18" charset="-78"/>
              </a:rPr>
              <a:t>Assessable value for GST purpose= </a:t>
            </a:r>
            <a:r>
              <a:rPr lang="en-IN" sz="2400" dirty="0" err="1" smtClean="0">
                <a:cs typeface="Andalus" pitchFamily="18" charset="-78"/>
              </a:rPr>
              <a:t>Rs</a:t>
            </a:r>
            <a:r>
              <a:rPr lang="en-IN" sz="2400" dirty="0" smtClean="0">
                <a:cs typeface="Andalus" pitchFamily="18" charset="-78"/>
              </a:rPr>
              <a:t>. 5.2 lacs  plus  ??</a:t>
            </a:r>
          </a:p>
        </p:txBody>
      </p:sp>
      <p:sp>
        <p:nvSpPr>
          <p:cNvPr id="5" name="Title 1"/>
          <p:cNvSpPr>
            <a:spLocks noGrp="1"/>
          </p:cNvSpPr>
          <p:nvPr>
            <p:ph type="title"/>
          </p:nvPr>
        </p:nvSpPr>
        <p:spPr>
          <a:xfrm>
            <a:off x="457200" y="274638"/>
            <a:ext cx="7239000" cy="1143000"/>
          </a:xfrm>
          <a:solidFill>
            <a:schemeClr val="bg1"/>
          </a:solidFill>
        </p:spPr>
        <p:txBody>
          <a:bodyPr>
            <a:noAutofit/>
          </a:bodyPr>
          <a:lstStyle/>
          <a:p>
            <a:r>
              <a:rPr lang="en-IN" sz="3200" b="1" dirty="0" smtClean="0">
                <a:solidFill>
                  <a:schemeClr val="tx2"/>
                </a:solidFill>
              </a:rPr>
              <a:t>Consideration not fully in money </a:t>
            </a:r>
            <a:endParaRPr lang="en-IN" sz="3200" b="1" dirty="0">
              <a:solidFill>
                <a:schemeClr val="tx2"/>
              </a:solidFill>
            </a:endParaRPr>
          </a:p>
        </p:txBody>
      </p:sp>
      <p:sp>
        <p:nvSpPr>
          <p:cNvPr id="9"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pPr algn="r"/>
            <a:fld id="{24E46BEC-6E5E-479C-8D24-A4952787BCBF}" type="slidenum">
              <a:rPr lang="en-GB" smtClean="0">
                <a:solidFill>
                  <a:prstClr val="black">
                    <a:tint val="75000"/>
                  </a:prstClr>
                </a:solidFill>
              </a:rPr>
              <a:pPr algn="r"/>
              <a:t>15</a:t>
            </a:fld>
            <a:endParaRPr lang="en-GB" dirty="0">
              <a:solidFill>
                <a:prstClr val="black">
                  <a:tint val="75000"/>
                </a:prstClr>
              </a:solidFill>
            </a:endParaRPr>
          </a:p>
        </p:txBody>
      </p:sp>
    </p:spTree>
    <p:extLst>
      <p:ext uri="{BB962C8B-B14F-4D97-AF65-F5344CB8AC3E}">
        <p14:creationId xmlns:p14="http://schemas.microsoft.com/office/powerpoint/2010/main" val="1410389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txBox="1">
            <a:spLocks/>
          </p:cNvSpPr>
          <p:nvPr/>
        </p:nvSpPr>
        <p:spPr>
          <a:xfrm>
            <a:off x="107504" y="905434"/>
            <a:ext cx="720080" cy="174848"/>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1E0211-5A95-443B-A2BA-CB4CC80650D9}" type="slidenum">
              <a:rPr lang="en-GB" sz="1400" b="1" spc="600" smtClean="0">
                <a:solidFill>
                  <a:schemeClr val="bg1"/>
                </a:solidFill>
              </a:rPr>
              <a:pPr/>
              <a:t>16</a:t>
            </a:fld>
            <a:endParaRPr lang="en-GB" sz="1400" b="1" spc="600" dirty="0">
              <a:solidFill>
                <a:schemeClr val="bg1"/>
              </a:solidFill>
            </a:endParaRPr>
          </a:p>
        </p:txBody>
      </p:sp>
      <p:sp>
        <p:nvSpPr>
          <p:cNvPr id="8" name="Content Placeholder 1"/>
          <p:cNvSpPr>
            <a:spLocks noGrp="1"/>
          </p:cNvSpPr>
          <p:nvPr>
            <p:ph idx="1"/>
          </p:nvPr>
        </p:nvSpPr>
        <p:spPr>
          <a:xfrm>
            <a:off x="457200" y="1600200"/>
            <a:ext cx="8229600" cy="5069160"/>
          </a:xfrm>
        </p:spPr>
        <p:txBody>
          <a:bodyPr>
            <a:noAutofit/>
          </a:bodyPr>
          <a:lstStyle/>
          <a:p>
            <a:pPr algn="just">
              <a:spcAft>
                <a:spcPts val="600"/>
              </a:spcAft>
              <a:buSzPct val="75000"/>
              <a:buFont typeface="Wingdings" panose="05000000000000000000" pitchFamily="2" charset="2"/>
              <a:buChar char="§"/>
            </a:pPr>
            <a:r>
              <a:rPr lang="en-IN" sz="2400" dirty="0" smtClean="0">
                <a:cs typeface="Andalus" pitchFamily="18" charset="-78"/>
              </a:rPr>
              <a:t>Rule 1: Value </a:t>
            </a:r>
            <a:r>
              <a:rPr lang="en-IN" sz="2400" dirty="0">
                <a:cs typeface="Andalus" pitchFamily="18" charset="-78"/>
              </a:rPr>
              <a:t>of supply of goods or services where the consideration is not wholly in money </a:t>
            </a:r>
            <a:endParaRPr lang="en-IN" sz="2400" dirty="0" smtClean="0">
              <a:cs typeface="Andalus" pitchFamily="18" charset="-78"/>
            </a:endParaRPr>
          </a:p>
          <a:p>
            <a:pPr algn="just">
              <a:spcAft>
                <a:spcPts val="600"/>
              </a:spcAft>
              <a:buSzPct val="75000"/>
              <a:buFont typeface="Wingdings" panose="05000000000000000000" pitchFamily="2" charset="2"/>
              <a:buChar char="§"/>
            </a:pPr>
            <a:r>
              <a:rPr lang="en-IN" sz="2400" dirty="0" smtClean="0">
                <a:cs typeface="Andalus" pitchFamily="18" charset="-78"/>
              </a:rPr>
              <a:t>Value </a:t>
            </a:r>
            <a:r>
              <a:rPr lang="en-IN" sz="2400" dirty="0">
                <a:cs typeface="Andalus" pitchFamily="18" charset="-78"/>
              </a:rPr>
              <a:t>of the supply shall,   </a:t>
            </a:r>
            <a:endParaRPr lang="en-IN" sz="2400" dirty="0" smtClean="0">
              <a:cs typeface="Andalus" pitchFamily="18" charset="-78"/>
            </a:endParaRPr>
          </a:p>
          <a:p>
            <a:pPr algn="just">
              <a:spcAft>
                <a:spcPts val="600"/>
              </a:spcAft>
              <a:buSzPct val="75000"/>
              <a:buFont typeface="Wingdings" panose="05000000000000000000" pitchFamily="2" charset="2"/>
              <a:buChar char="§"/>
            </a:pPr>
            <a:r>
              <a:rPr lang="en-IN" sz="2400" dirty="0" smtClean="0">
                <a:cs typeface="Andalus" pitchFamily="18" charset="-78"/>
              </a:rPr>
              <a:t>(</a:t>
            </a:r>
            <a:r>
              <a:rPr lang="en-IN" sz="2400" dirty="0">
                <a:cs typeface="Andalus" pitchFamily="18" charset="-78"/>
              </a:rPr>
              <a:t>a) be the </a:t>
            </a:r>
            <a:r>
              <a:rPr lang="en-IN" sz="2400" b="1" u="sng" dirty="0">
                <a:solidFill>
                  <a:srgbClr val="00B050"/>
                </a:solidFill>
                <a:cs typeface="Andalus" pitchFamily="18" charset="-78"/>
              </a:rPr>
              <a:t>open market value of such </a:t>
            </a:r>
            <a:r>
              <a:rPr lang="en-IN" sz="2400" b="1" u="sng" dirty="0" smtClean="0">
                <a:solidFill>
                  <a:srgbClr val="00B050"/>
                </a:solidFill>
                <a:cs typeface="Andalus" pitchFamily="18" charset="-78"/>
              </a:rPr>
              <a:t>supply</a:t>
            </a:r>
          </a:p>
          <a:p>
            <a:pPr algn="just">
              <a:spcAft>
                <a:spcPts val="600"/>
              </a:spcAft>
              <a:buSzPct val="75000"/>
              <a:buFont typeface="Wingdings" panose="05000000000000000000" pitchFamily="2" charset="2"/>
              <a:buChar char="§"/>
            </a:pPr>
            <a:r>
              <a:rPr lang="en-IN" sz="2400" dirty="0" smtClean="0">
                <a:cs typeface="Andalus" pitchFamily="18" charset="-78"/>
              </a:rPr>
              <a:t>(b) If Open market value is not available, the money value of consideration( in money and not in money)</a:t>
            </a:r>
          </a:p>
          <a:p>
            <a:pPr algn="just">
              <a:spcAft>
                <a:spcPts val="600"/>
              </a:spcAft>
              <a:buSzPct val="75000"/>
              <a:buFont typeface="Wingdings" panose="05000000000000000000" pitchFamily="2" charset="2"/>
              <a:buChar char="§"/>
            </a:pPr>
            <a:r>
              <a:rPr lang="en-IN" sz="2400" dirty="0" smtClean="0">
                <a:cs typeface="Andalus" pitchFamily="18" charset="-78"/>
              </a:rPr>
              <a:t>(c) If value not determinable under above clauses, Comparative Method ; Of like kind and quality</a:t>
            </a:r>
          </a:p>
          <a:p>
            <a:pPr algn="just">
              <a:spcAft>
                <a:spcPts val="600"/>
              </a:spcAft>
              <a:buSzPct val="75000"/>
              <a:buFont typeface="Wingdings" panose="05000000000000000000" pitchFamily="2" charset="2"/>
              <a:buChar char="§"/>
            </a:pPr>
            <a:r>
              <a:rPr lang="en-IN" sz="2400" dirty="0" smtClean="0">
                <a:cs typeface="Andalus" pitchFamily="18" charset="-78"/>
              </a:rPr>
              <a:t>(d) If Value not determinable under above clauses, sum total of money value of consideration and consideration not in money( as determined by applying rule 4( Cost plus 10%) or 5( Residual method)) </a:t>
            </a:r>
          </a:p>
        </p:txBody>
      </p:sp>
      <p:sp>
        <p:nvSpPr>
          <p:cNvPr id="5" name="Title 1"/>
          <p:cNvSpPr>
            <a:spLocks noGrp="1"/>
          </p:cNvSpPr>
          <p:nvPr>
            <p:ph type="title"/>
          </p:nvPr>
        </p:nvSpPr>
        <p:spPr>
          <a:xfrm>
            <a:off x="457200" y="274638"/>
            <a:ext cx="7239000" cy="1143000"/>
          </a:xfrm>
          <a:solidFill>
            <a:schemeClr val="bg1"/>
          </a:solidFill>
        </p:spPr>
        <p:txBody>
          <a:bodyPr>
            <a:noAutofit/>
          </a:bodyPr>
          <a:lstStyle/>
          <a:p>
            <a:r>
              <a:rPr lang="en-IN" sz="3200" b="1" dirty="0" smtClean="0">
                <a:solidFill>
                  <a:schemeClr val="tx2"/>
                </a:solidFill>
              </a:rPr>
              <a:t>Consideration not fully in money </a:t>
            </a:r>
            <a:endParaRPr lang="en-IN" sz="3200" b="1" dirty="0">
              <a:solidFill>
                <a:schemeClr val="tx2"/>
              </a:solidFill>
            </a:endParaRPr>
          </a:p>
        </p:txBody>
      </p:sp>
      <p:sp>
        <p:nvSpPr>
          <p:cNvPr id="9"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pPr algn="r"/>
            <a:fld id="{24E46BEC-6E5E-479C-8D24-A4952787BCBF}" type="slidenum">
              <a:rPr lang="en-GB" smtClean="0">
                <a:solidFill>
                  <a:prstClr val="black">
                    <a:tint val="75000"/>
                  </a:prstClr>
                </a:solidFill>
              </a:rPr>
              <a:pPr algn="r"/>
              <a:t>16</a:t>
            </a:fld>
            <a:endParaRPr lang="en-GB" dirty="0">
              <a:solidFill>
                <a:prstClr val="black">
                  <a:tint val="75000"/>
                </a:prstClr>
              </a:solidFill>
            </a:endParaRPr>
          </a:p>
        </p:txBody>
      </p:sp>
    </p:spTree>
    <p:extLst>
      <p:ext uri="{BB962C8B-B14F-4D97-AF65-F5344CB8AC3E}">
        <p14:creationId xmlns:p14="http://schemas.microsoft.com/office/powerpoint/2010/main" val="2987635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txBox="1">
            <a:spLocks/>
          </p:cNvSpPr>
          <p:nvPr/>
        </p:nvSpPr>
        <p:spPr>
          <a:xfrm>
            <a:off x="107504" y="905434"/>
            <a:ext cx="720080" cy="174848"/>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1E0211-5A95-443B-A2BA-CB4CC80650D9}" type="slidenum">
              <a:rPr lang="en-GB" sz="1400" b="1" spc="600" smtClean="0">
                <a:solidFill>
                  <a:schemeClr val="bg1"/>
                </a:solidFill>
              </a:rPr>
              <a:pPr/>
              <a:t>17</a:t>
            </a:fld>
            <a:endParaRPr lang="en-GB" sz="1400" b="1" spc="600" dirty="0">
              <a:solidFill>
                <a:schemeClr val="bg1"/>
              </a:solidFill>
            </a:endParaRPr>
          </a:p>
        </p:txBody>
      </p:sp>
      <p:sp>
        <p:nvSpPr>
          <p:cNvPr id="8" name="Content Placeholder 1"/>
          <p:cNvSpPr>
            <a:spLocks noGrp="1"/>
          </p:cNvSpPr>
          <p:nvPr>
            <p:ph idx="1"/>
          </p:nvPr>
        </p:nvSpPr>
        <p:spPr>
          <a:xfrm>
            <a:off x="228600" y="1600200"/>
            <a:ext cx="8763000" cy="5069160"/>
          </a:xfrm>
        </p:spPr>
        <p:txBody>
          <a:bodyPr>
            <a:noAutofit/>
          </a:bodyPr>
          <a:lstStyle/>
          <a:p>
            <a:pPr algn="just">
              <a:spcAft>
                <a:spcPts val="600"/>
              </a:spcAft>
              <a:buSzPct val="75000"/>
              <a:buFont typeface="Wingdings" panose="05000000000000000000" pitchFamily="2" charset="2"/>
              <a:buChar char="§"/>
            </a:pPr>
            <a:r>
              <a:rPr lang="en-IN" sz="2400" dirty="0">
                <a:cs typeface="Andalus" pitchFamily="18" charset="-78"/>
              </a:rPr>
              <a:t>(a) “open market value” of a supply of goods or services or both means the </a:t>
            </a:r>
            <a:r>
              <a:rPr lang="en-IN" sz="2400" b="1" u="sng" dirty="0">
                <a:solidFill>
                  <a:srgbClr val="00B050"/>
                </a:solidFill>
                <a:cs typeface="Andalus" pitchFamily="18" charset="-78"/>
              </a:rPr>
              <a:t>full value in money</a:t>
            </a:r>
            <a:r>
              <a:rPr lang="en-IN" sz="2400" dirty="0">
                <a:cs typeface="Andalus" pitchFamily="18" charset="-78"/>
              </a:rPr>
              <a:t>, excluding the integrated tax, central tax, State tax, Union territory tax and the cess payable by a person in a transaction, where the supplier and the recipient of the supply are not related and price is the sole consideration, </a:t>
            </a:r>
            <a:r>
              <a:rPr lang="en-IN" sz="2400" b="1" u="sng" dirty="0">
                <a:solidFill>
                  <a:srgbClr val="00B050"/>
                </a:solidFill>
                <a:cs typeface="Andalus" pitchFamily="18" charset="-78"/>
              </a:rPr>
              <a:t>to obtain such supply</a:t>
            </a:r>
            <a:r>
              <a:rPr lang="en-IN" sz="2400" dirty="0">
                <a:cs typeface="Andalus" pitchFamily="18" charset="-78"/>
              </a:rPr>
              <a:t> </a:t>
            </a:r>
            <a:r>
              <a:rPr lang="en-IN" sz="2400" u="sng" dirty="0">
                <a:solidFill>
                  <a:srgbClr val="00B050"/>
                </a:solidFill>
                <a:cs typeface="Andalus" pitchFamily="18" charset="-78"/>
              </a:rPr>
              <a:t>at the same time when the supply being valued is made. </a:t>
            </a:r>
            <a:endParaRPr lang="en-IN" sz="2400" u="sng" dirty="0" smtClean="0">
              <a:solidFill>
                <a:srgbClr val="00B050"/>
              </a:solidFill>
              <a:cs typeface="Andalus" pitchFamily="18" charset="-78"/>
            </a:endParaRPr>
          </a:p>
          <a:p>
            <a:pPr algn="just">
              <a:spcAft>
                <a:spcPts val="600"/>
              </a:spcAft>
              <a:buSzPct val="75000"/>
              <a:buFont typeface="Wingdings" panose="05000000000000000000" pitchFamily="2" charset="2"/>
              <a:buChar char="§"/>
            </a:pPr>
            <a:r>
              <a:rPr lang="en-IN" sz="2400" dirty="0">
                <a:cs typeface="Andalus" pitchFamily="18" charset="-78"/>
              </a:rPr>
              <a:t>(b)  “supply of goods or services or both of like kind and quality” means any other supply of goods or services or both made under similar circumstances that, in respect of the characteristics, quality, quantity, functional components, materials, and reputation of the goods or services or both first mentioned, is the same as, or closely or substantially resembles, that supply of goods or services or both. </a:t>
            </a:r>
          </a:p>
        </p:txBody>
      </p:sp>
      <p:sp>
        <p:nvSpPr>
          <p:cNvPr id="5" name="Title 1"/>
          <p:cNvSpPr>
            <a:spLocks noGrp="1"/>
          </p:cNvSpPr>
          <p:nvPr>
            <p:ph type="title"/>
          </p:nvPr>
        </p:nvSpPr>
        <p:spPr>
          <a:xfrm>
            <a:off x="457200" y="274638"/>
            <a:ext cx="7239000" cy="1143000"/>
          </a:xfrm>
          <a:solidFill>
            <a:schemeClr val="bg1"/>
          </a:solidFill>
        </p:spPr>
        <p:txBody>
          <a:bodyPr>
            <a:normAutofit/>
          </a:bodyPr>
          <a:lstStyle/>
          <a:p>
            <a:r>
              <a:rPr lang="en-IN" b="1" dirty="0" smtClean="0">
                <a:solidFill>
                  <a:schemeClr val="tx2"/>
                </a:solidFill>
              </a:rPr>
              <a:t>Open Market Value?  </a:t>
            </a:r>
            <a:endParaRPr lang="en-IN" b="1" dirty="0">
              <a:solidFill>
                <a:schemeClr val="tx2"/>
              </a:solidFill>
            </a:endParaRPr>
          </a:p>
        </p:txBody>
      </p:sp>
      <p:sp>
        <p:nvSpPr>
          <p:cNvPr id="9"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pPr algn="r"/>
            <a:fld id="{24E46BEC-6E5E-479C-8D24-A4952787BCBF}" type="slidenum">
              <a:rPr lang="en-GB" smtClean="0">
                <a:solidFill>
                  <a:prstClr val="black">
                    <a:tint val="75000"/>
                  </a:prstClr>
                </a:solidFill>
              </a:rPr>
              <a:pPr algn="r"/>
              <a:t>17</a:t>
            </a:fld>
            <a:endParaRPr lang="en-GB" dirty="0">
              <a:solidFill>
                <a:prstClr val="black">
                  <a:tint val="75000"/>
                </a:prstClr>
              </a:solidFill>
            </a:endParaRPr>
          </a:p>
        </p:txBody>
      </p:sp>
    </p:spTree>
    <p:extLst>
      <p:ext uri="{BB962C8B-B14F-4D97-AF65-F5344CB8AC3E}">
        <p14:creationId xmlns:p14="http://schemas.microsoft.com/office/powerpoint/2010/main" val="24513529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txBox="1">
            <a:spLocks/>
          </p:cNvSpPr>
          <p:nvPr/>
        </p:nvSpPr>
        <p:spPr>
          <a:xfrm>
            <a:off x="107504" y="905434"/>
            <a:ext cx="720080" cy="174848"/>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1E0211-5A95-443B-A2BA-CB4CC80650D9}" type="slidenum">
              <a:rPr lang="en-GB" sz="1400" b="1" spc="600" smtClean="0">
                <a:solidFill>
                  <a:schemeClr val="bg1"/>
                </a:solidFill>
              </a:rPr>
              <a:pPr/>
              <a:t>18</a:t>
            </a:fld>
            <a:endParaRPr lang="en-GB" sz="1400" b="1" spc="600" dirty="0">
              <a:solidFill>
                <a:schemeClr val="bg1"/>
              </a:solidFill>
            </a:endParaRPr>
          </a:p>
        </p:txBody>
      </p:sp>
      <p:sp>
        <p:nvSpPr>
          <p:cNvPr id="8" name="Content Placeholder 1"/>
          <p:cNvSpPr>
            <a:spLocks noGrp="1"/>
          </p:cNvSpPr>
          <p:nvPr>
            <p:ph idx="1"/>
          </p:nvPr>
        </p:nvSpPr>
        <p:spPr>
          <a:xfrm>
            <a:off x="457200" y="1600200"/>
            <a:ext cx="8229600" cy="5069160"/>
          </a:xfrm>
        </p:spPr>
        <p:txBody>
          <a:bodyPr>
            <a:noAutofit/>
          </a:bodyPr>
          <a:lstStyle/>
          <a:p>
            <a:pPr algn="just">
              <a:spcAft>
                <a:spcPts val="600"/>
              </a:spcAft>
              <a:buSzPct val="75000"/>
              <a:buFont typeface="Wingdings" panose="05000000000000000000" pitchFamily="2" charset="2"/>
              <a:buChar char="§"/>
            </a:pPr>
            <a:r>
              <a:rPr lang="en-IN" sz="2400" dirty="0">
                <a:cs typeface="Andalus" pitchFamily="18" charset="-78"/>
              </a:rPr>
              <a:t>Rule 2:  Value of supply of goods or services or both between distinct or related persons, other than through an agent </a:t>
            </a:r>
            <a:endParaRPr lang="en-IN" sz="2400" dirty="0" smtClean="0">
              <a:cs typeface="Andalus" pitchFamily="18" charset="-78"/>
            </a:endParaRPr>
          </a:p>
          <a:p>
            <a:pPr lvl="1" algn="just">
              <a:spcAft>
                <a:spcPts val="600"/>
              </a:spcAft>
              <a:buSzPct val="75000"/>
              <a:buFont typeface="Wingdings" panose="05000000000000000000" pitchFamily="2" charset="2"/>
              <a:buChar char="Ø"/>
            </a:pPr>
            <a:r>
              <a:rPr lang="en-IN" sz="2000" dirty="0" smtClean="0">
                <a:cs typeface="Andalus" pitchFamily="18" charset="-78"/>
              </a:rPr>
              <a:t>(a)     be </a:t>
            </a:r>
            <a:r>
              <a:rPr lang="en-IN" sz="2000" dirty="0">
                <a:cs typeface="Andalus" pitchFamily="18" charset="-78"/>
              </a:rPr>
              <a:t>the open market value of such supply; </a:t>
            </a:r>
            <a:endParaRPr lang="en-IN" sz="2000" dirty="0" smtClean="0">
              <a:cs typeface="Andalus" pitchFamily="18" charset="-78"/>
            </a:endParaRPr>
          </a:p>
          <a:p>
            <a:pPr lvl="1" algn="just">
              <a:spcAft>
                <a:spcPts val="600"/>
              </a:spcAft>
              <a:buSzPct val="75000"/>
              <a:buFont typeface="Wingdings" panose="05000000000000000000" pitchFamily="2" charset="2"/>
              <a:buChar char="Ø"/>
            </a:pPr>
            <a:r>
              <a:rPr lang="en-IN" sz="2000" dirty="0" smtClean="0">
                <a:cs typeface="Andalus" pitchFamily="18" charset="-78"/>
              </a:rPr>
              <a:t>(</a:t>
            </a:r>
            <a:r>
              <a:rPr lang="en-IN" sz="2000" dirty="0">
                <a:cs typeface="Andalus" pitchFamily="18" charset="-78"/>
              </a:rPr>
              <a:t>b)    if open market value is not available, be the value of supply of goods or services of like kind and quality; </a:t>
            </a:r>
            <a:endParaRPr lang="en-IN" sz="2000" dirty="0" smtClean="0">
              <a:cs typeface="Andalus" pitchFamily="18" charset="-78"/>
            </a:endParaRPr>
          </a:p>
          <a:p>
            <a:pPr lvl="1" algn="just">
              <a:spcAft>
                <a:spcPts val="600"/>
              </a:spcAft>
              <a:buSzPct val="75000"/>
              <a:buFont typeface="Wingdings" panose="05000000000000000000" pitchFamily="2" charset="2"/>
              <a:buChar char="Ø"/>
            </a:pPr>
            <a:r>
              <a:rPr lang="en-IN" sz="2000" dirty="0" smtClean="0">
                <a:cs typeface="Andalus" pitchFamily="18" charset="-78"/>
              </a:rPr>
              <a:t>(</a:t>
            </a:r>
            <a:r>
              <a:rPr lang="en-IN" sz="2000" dirty="0">
                <a:cs typeface="Andalus" pitchFamily="18" charset="-78"/>
              </a:rPr>
              <a:t>c)    if value is not determinable under clause (a) or (b), be the value as determined by application of rule 4 or rule 5, in that order: </a:t>
            </a:r>
            <a:endParaRPr lang="en-IN" sz="2000" dirty="0" smtClean="0">
              <a:cs typeface="Andalus" pitchFamily="18" charset="-78"/>
            </a:endParaRPr>
          </a:p>
          <a:p>
            <a:pPr algn="just">
              <a:spcAft>
                <a:spcPts val="600"/>
              </a:spcAft>
              <a:buSzPct val="75000"/>
              <a:buFont typeface="Wingdings" panose="05000000000000000000" pitchFamily="2" charset="2"/>
              <a:buChar char="§"/>
            </a:pPr>
            <a:r>
              <a:rPr lang="en-IN" sz="2400" b="1" i="1" dirty="0">
                <a:cs typeface="Andalus" pitchFamily="18" charset="-78"/>
              </a:rPr>
              <a:t>Provided where the recipient is eligible for full input tax credit, the value declared in the invoice shall be deemed to be the open market value of goods or services. </a:t>
            </a:r>
          </a:p>
        </p:txBody>
      </p:sp>
      <p:sp>
        <p:nvSpPr>
          <p:cNvPr id="5" name="Title 1"/>
          <p:cNvSpPr>
            <a:spLocks noGrp="1"/>
          </p:cNvSpPr>
          <p:nvPr>
            <p:ph type="title"/>
          </p:nvPr>
        </p:nvSpPr>
        <p:spPr>
          <a:xfrm>
            <a:off x="457200" y="274638"/>
            <a:ext cx="7239000" cy="1143000"/>
          </a:xfrm>
          <a:solidFill>
            <a:schemeClr val="bg1"/>
          </a:solidFill>
        </p:spPr>
        <p:txBody>
          <a:bodyPr>
            <a:normAutofit/>
          </a:bodyPr>
          <a:lstStyle/>
          <a:p>
            <a:r>
              <a:rPr lang="en-IN" b="1" dirty="0" smtClean="0">
                <a:solidFill>
                  <a:schemeClr val="tx2"/>
                </a:solidFill>
              </a:rPr>
              <a:t>Rule 2  </a:t>
            </a:r>
            <a:endParaRPr lang="en-IN" b="1" dirty="0">
              <a:solidFill>
                <a:schemeClr val="tx2"/>
              </a:solidFill>
            </a:endParaRPr>
          </a:p>
        </p:txBody>
      </p:sp>
      <p:sp>
        <p:nvSpPr>
          <p:cNvPr id="9"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pPr algn="r"/>
            <a:fld id="{24E46BEC-6E5E-479C-8D24-A4952787BCBF}" type="slidenum">
              <a:rPr lang="en-GB" smtClean="0">
                <a:solidFill>
                  <a:prstClr val="black">
                    <a:tint val="75000"/>
                  </a:prstClr>
                </a:solidFill>
              </a:rPr>
              <a:pPr algn="r"/>
              <a:t>18</a:t>
            </a:fld>
            <a:endParaRPr lang="en-GB" dirty="0">
              <a:solidFill>
                <a:prstClr val="black">
                  <a:tint val="75000"/>
                </a:prstClr>
              </a:solidFill>
            </a:endParaRPr>
          </a:p>
        </p:txBody>
      </p:sp>
    </p:spTree>
    <p:extLst>
      <p:ext uri="{BB962C8B-B14F-4D97-AF65-F5344CB8AC3E}">
        <p14:creationId xmlns:p14="http://schemas.microsoft.com/office/powerpoint/2010/main" val="3559314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txBox="1">
            <a:spLocks/>
          </p:cNvSpPr>
          <p:nvPr/>
        </p:nvSpPr>
        <p:spPr>
          <a:xfrm>
            <a:off x="107504" y="905434"/>
            <a:ext cx="720080" cy="174848"/>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1E0211-5A95-443B-A2BA-CB4CC80650D9}" type="slidenum">
              <a:rPr lang="en-GB" sz="1400" b="1" spc="600" smtClean="0">
                <a:solidFill>
                  <a:schemeClr val="bg1"/>
                </a:solidFill>
              </a:rPr>
              <a:pPr/>
              <a:t>19</a:t>
            </a:fld>
            <a:endParaRPr lang="en-GB" sz="1400" b="1" spc="600" dirty="0">
              <a:solidFill>
                <a:schemeClr val="bg1"/>
              </a:solidFill>
            </a:endParaRPr>
          </a:p>
        </p:txBody>
      </p:sp>
      <p:sp>
        <p:nvSpPr>
          <p:cNvPr id="8" name="Content Placeholder 1"/>
          <p:cNvSpPr>
            <a:spLocks noGrp="1"/>
          </p:cNvSpPr>
          <p:nvPr>
            <p:ph idx="1"/>
          </p:nvPr>
        </p:nvSpPr>
        <p:spPr>
          <a:xfrm>
            <a:off x="457200" y="1600200"/>
            <a:ext cx="8229600" cy="5069160"/>
          </a:xfrm>
        </p:spPr>
        <p:txBody>
          <a:bodyPr>
            <a:noAutofit/>
          </a:bodyPr>
          <a:lstStyle/>
          <a:p>
            <a:pPr algn="just">
              <a:spcAft>
                <a:spcPts val="600"/>
              </a:spcAft>
              <a:buSzPct val="75000"/>
              <a:buFont typeface="Wingdings" panose="05000000000000000000" pitchFamily="2" charset="2"/>
              <a:buChar char="§"/>
            </a:pPr>
            <a:r>
              <a:rPr lang="en-IN" sz="2400" dirty="0">
                <a:cs typeface="Andalus" pitchFamily="18" charset="-78"/>
              </a:rPr>
              <a:t>Rule 3:  Value of supply of goods made or received through an agent </a:t>
            </a:r>
            <a:endParaRPr lang="en-IN" sz="2400" dirty="0" smtClean="0">
              <a:cs typeface="Andalus" pitchFamily="18" charset="-78"/>
            </a:endParaRPr>
          </a:p>
          <a:p>
            <a:pPr algn="just">
              <a:spcAft>
                <a:spcPts val="600"/>
              </a:spcAft>
              <a:buSzPct val="75000"/>
              <a:buFont typeface="Wingdings" panose="05000000000000000000" pitchFamily="2" charset="2"/>
              <a:buChar char="§"/>
            </a:pPr>
            <a:r>
              <a:rPr lang="en-IN" sz="2400" dirty="0">
                <a:cs typeface="Andalus" pitchFamily="18" charset="-78"/>
              </a:rPr>
              <a:t>The value of supply of goods between the principal and his agent shall,- </a:t>
            </a:r>
            <a:endParaRPr lang="en-IN" sz="2400" dirty="0" smtClean="0">
              <a:cs typeface="Andalus" pitchFamily="18" charset="-78"/>
            </a:endParaRPr>
          </a:p>
          <a:p>
            <a:pPr algn="just">
              <a:spcAft>
                <a:spcPts val="600"/>
              </a:spcAft>
              <a:buSzPct val="75000"/>
              <a:buFont typeface="Wingdings" panose="05000000000000000000" pitchFamily="2" charset="2"/>
              <a:buChar char="§"/>
            </a:pPr>
            <a:r>
              <a:rPr lang="en-IN" sz="2400" i="1" dirty="0" smtClean="0">
                <a:cs typeface="Andalus" pitchFamily="18" charset="-78"/>
              </a:rPr>
              <a:t>(</a:t>
            </a:r>
            <a:r>
              <a:rPr lang="en-IN" sz="2400" i="1" dirty="0">
                <a:cs typeface="Andalus" pitchFamily="18" charset="-78"/>
              </a:rPr>
              <a:t>a) be the open market value of the goods being supplied, or at the option of the supplier, be ninety percent of the price charged for the supply of goods of like kind and quality by the recipient to his customer not being a related person, where the goods are intended for further supply by the said recipient</a:t>
            </a:r>
            <a:r>
              <a:rPr lang="en-IN" sz="2400" i="1" dirty="0" smtClean="0">
                <a:cs typeface="Andalus" pitchFamily="18" charset="-78"/>
              </a:rPr>
              <a:t>;</a:t>
            </a:r>
          </a:p>
          <a:p>
            <a:pPr algn="just">
              <a:spcAft>
                <a:spcPts val="600"/>
              </a:spcAft>
              <a:buSzPct val="75000"/>
              <a:buFont typeface="Wingdings" panose="05000000000000000000" pitchFamily="2" charset="2"/>
              <a:buChar char="§"/>
            </a:pPr>
            <a:r>
              <a:rPr lang="en-IN" sz="2400" i="1" dirty="0">
                <a:cs typeface="Andalus" pitchFamily="18" charset="-78"/>
              </a:rPr>
              <a:t>(b)     where the value of a supply is not determinable under clause (a), the same shall be determined by application of rule 4 or rule 5 in that order </a:t>
            </a:r>
          </a:p>
        </p:txBody>
      </p:sp>
      <p:sp>
        <p:nvSpPr>
          <p:cNvPr id="5" name="Title 1"/>
          <p:cNvSpPr>
            <a:spLocks noGrp="1"/>
          </p:cNvSpPr>
          <p:nvPr>
            <p:ph type="title"/>
          </p:nvPr>
        </p:nvSpPr>
        <p:spPr>
          <a:xfrm>
            <a:off x="457200" y="274638"/>
            <a:ext cx="7239000" cy="1143000"/>
          </a:xfrm>
          <a:solidFill>
            <a:schemeClr val="bg1"/>
          </a:solidFill>
        </p:spPr>
        <p:txBody>
          <a:bodyPr>
            <a:normAutofit/>
          </a:bodyPr>
          <a:lstStyle/>
          <a:p>
            <a:r>
              <a:rPr lang="en-IN" b="1" dirty="0" smtClean="0">
                <a:solidFill>
                  <a:schemeClr val="tx2"/>
                </a:solidFill>
              </a:rPr>
              <a:t>Supply through Agent  </a:t>
            </a:r>
            <a:endParaRPr lang="en-IN" b="1" dirty="0">
              <a:solidFill>
                <a:schemeClr val="tx2"/>
              </a:solidFill>
            </a:endParaRPr>
          </a:p>
        </p:txBody>
      </p:sp>
      <p:sp>
        <p:nvSpPr>
          <p:cNvPr id="9"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pPr algn="r"/>
            <a:fld id="{24E46BEC-6E5E-479C-8D24-A4952787BCBF}" type="slidenum">
              <a:rPr lang="en-GB" smtClean="0">
                <a:solidFill>
                  <a:prstClr val="black">
                    <a:tint val="75000"/>
                  </a:prstClr>
                </a:solidFill>
              </a:rPr>
              <a:pPr algn="r"/>
              <a:t>19</a:t>
            </a:fld>
            <a:endParaRPr lang="en-GB" dirty="0">
              <a:solidFill>
                <a:prstClr val="black">
                  <a:tint val="75000"/>
                </a:prstClr>
              </a:solidFill>
            </a:endParaRPr>
          </a:p>
        </p:txBody>
      </p:sp>
    </p:spTree>
    <p:extLst>
      <p:ext uri="{BB962C8B-B14F-4D97-AF65-F5344CB8AC3E}">
        <p14:creationId xmlns:p14="http://schemas.microsoft.com/office/powerpoint/2010/main" val="2415332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txBox="1">
            <a:spLocks/>
          </p:cNvSpPr>
          <p:nvPr/>
        </p:nvSpPr>
        <p:spPr>
          <a:xfrm>
            <a:off x="107504" y="905434"/>
            <a:ext cx="720080" cy="174848"/>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1E0211-5A95-443B-A2BA-CB4CC80650D9}" type="slidenum">
              <a:rPr lang="en-GB" sz="1400" b="1" spc="600" smtClean="0">
                <a:solidFill>
                  <a:schemeClr val="bg1"/>
                </a:solidFill>
              </a:rPr>
              <a:pPr/>
              <a:t>2</a:t>
            </a:fld>
            <a:endParaRPr lang="en-GB" sz="1400" b="1" spc="600" dirty="0">
              <a:solidFill>
                <a:schemeClr val="bg1"/>
              </a:solidFill>
            </a:endParaRPr>
          </a:p>
        </p:txBody>
      </p:sp>
      <p:sp>
        <p:nvSpPr>
          <p:cNvPr id="8" name="Content Placeholder 1"/>
          <p:cNvSpPr>
            <a:spLocks noGrp="1"/>
          </p:cNvSpPr>
          <p:nvPr>
            <p:ph idx="1"/>
          </p:nvPr>
        </p:nvSpPr>
        <p:spPr>
          <a:xfrm>
            <a:off x="457200" y="1600200"/>
            <a:ext cx="8229600" cy="5069160"/>
          </a:xfrm>
        </p:spPr>
        <p:txBody>
          <a:bodyPr>
            <a:noAutofit/>
          </a:bodyPr>
          <a:lstStyle/>
          <a:p>
            <a:pPr algn="just">
              <a:spcAft>
                <a:spcPts val="600"/>
              </a:spcAft>
              <a:buSzPct val="75000"/>
              <a:buFont typeface="Wingdings" panose="05000000000000000000" pitchFamily="2" charset="2"/>
              <a:buChar char="§"/>
            </a:pPr>
            <a:r>
              <a:rPr lang="en-IN" sz="3600" dirty="0" smtClean="0">
                <a:cs typeface="Andalus" pitchFamily="18" charset="-78"/>
              </a:rPr>
              <a:t>Consideration</a:t>
            </a:r>
          </a:p>
          <a:p>
            <a:pPr algn="just">
              <a:spcAft>
                <a:spcPts val="600"/>
              </a:spcAft>
              <a:buSzPct val="75000"/>
              <a:buFont typeface="Wingdings" panose="05000000000000000000" pitchFamily="2" charset="2"/>
              <a:buChar char="§"/>
            </a:pPr>
            <a:r>
              <a:rPr lang="en-IN" sz="3600" dirty="0" smtClean="0">
                <a:cs typeface="Andalus" pitchFamily="18" charset="-78"/>
              </a:rPr>
              <a:t>Section 15 of CGST Act</a:t>
            </a:r>
          </a:p>
          <a:p>
            <a:pPr algn="just">
              <a:spcAft>
                <a:spcPts val="600"/>
              </a:spcAft>
              <a:buSzPct val="75000"/>
              <a:buFont typeface="Wingdings" panose="05000000000000000000" pitchFamily="2" charset="2"/>
              <a:buChar char="§"/>
            </a:pPr>
            <a:r>
              <a:rPr lang="en-IN" sz="3600" dirty="0" smtClean="0">
                <a:cs typeface="Andalus" pitchFamily="18" charset="-78"/>
              </a:rPr>
              <a:t>GST Valuation Rules, 2017</a:t>
            </a:r>
          </a:p>
        </p:txBody>
      </p:sp>
      <p:sp>
        <p:nvSpPr>
          <p:cNvPr id="5" name="Title 1"/>
          <p:cNvSpPr>
            <a:spLocks noGrp="1"/>
          </p:cNvSpPr>
          <p:nvPr>
            <p:ph type="title"/>
          </p:nvPr>
        </p:nvSpPr>
        <p:spPr>
          <a:xfrm>
            <a:off x="457200" y="274638"/>
            <a:ext cx="7239000" cy="1143000"/>
          </a:xfrm>
          <a:solidFill>
            <a:schemeClr val="bg1"/>
          </a:solidFill>
        </p:spPr>
        <p:txBody>
          <a:bodyPr>
            <a:normAutofit/>
          </a:bodyPr>
          <a:lstStyle/>
          <a:p>
            <a:r>
              <a:rPr lang="en-IN" b="1" dirty="0" smtClean="0">
                <a:solidFill>
                  <a:schemeClr val="tx2"/>
                </a:solidFill>
              </a:rPr>
              <a:t>Presentation Plan </a:t>
            </a:r>
            <a:endParaRPr lang="en-IN" b="1" dirty="0">
              <a:solidFill>
                <a:schemeClr val="tx2"/>
              </a:solidFill>
            </a:endParaRPr>
          </a:p>
        </p:txBody>
      </p:sp>
      <p:sp>
        <p:nvSpPr>
          <p:cNvPr id="9"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pPr algn="r"/>
            <a:fld id="{24E46BEC-6E5E-479C-8D24-A4952787BCBF}" type="slidenum">
              <a:rPr lang="en-GB" smtClean="0">
                <a:solidFill>
                  <a:prstClr val="black">
                    <a:tint val="75000"/>
                  </a:prstClr>
                </a:solidFill>
              </a:rPr>
              <a:pPr algn="r"/>
              <a:t>2</a:t>
            </a:fld>
            <a:endParaRPr lang="en-GB" dirty="0">
              <a:solidFill>
                <a:prstClr val="black">
                  <a:tint val="75000"/>
                </a:prstClr>
              </a:solidFill>
            </a:endParaRPr>
          </a:p>
        </p:txBody>
      </p:sp>
    </p:spTree>
    <p:extLst>
      <p:ext uri="{BB962C8B-B14F-4D97-AF65-F5344CB8AC3E}">
        <p14:creationId xmlns:p14="http://schemas.microsoft.com/office/powerpoint/2010/main" val="15252269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txBox="1">
            <a:spLocks/>
          </p:cNvSpPr>
          <p:nvPr/>
        </p:nvSpPr>
        <p:spPr>
          <a:xfrm>
            <a:off x="107504" y="905434"/>
            <a:ext cx="720080" cy="174848"/>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1E0211-5A95-443B-A2BA-CB4CC80650D9}" type="slidenum">
              <a:rPr lang="en-GB" sz="1400" b="1" spc="600" smtClean="0">
                <a:solidFill>
                  <a:schemeClr val="bg1"/>
                </a:solidFill>
              </a:rPr>
              <a:pPr/>
              <a:t>20</a:t>
            </a:fld>
            <a:endParaRPr lang="en-GB" sz="1400" b="1" spc="600" dirty="0">
              <a:solidFill>
                <a:schemeClr val="bg1"/>
              </a:solidFill>
            </a:endParaRPr>
          </a:p>
        </p:txBody>
      </p:sp>
      <p:sp>
        <p:nvSpPr>
          <p:cNvPr id="8" name="Content Placeholder 1"/>
          <p:cNvSpPr>
            <a:spLocks noGrp="1"/>
          </p:cNvSpPr>
          <p:nvPr>
            <p:ph idx="1"/>
          </p:nvPr>
        </p:nvSpPr>
        <p:spPr>
          <a:xfrm>
            <a:off x="228600" y="1488070"/>
            <a:ext cx="8763000" cy="5181290"/>
          </a:xfrm>
        </p:spPr>
        <p:txBody>
          <a:bodyPr>
            <a:noAutofit/>
          </a:bodyPr>
          <a:lstStyle/>
          <a:p>
            <a:pPr algn="just">
              <a:spcAft>
                <a:spcPts val="600"/>
              </a:spcAft>
              <a:buSzPct val="75000"/>
              <a:buFont typeface="Wingdings" panose="05000000000000000000" pitchFamily="2" charset="2"/>
              <a:buChar char="§"/>
            </a:pPr>
            <a:r>
              <a:rPr lang="en-IN" sz="2400" dirty="0" smtClean="0">
                <a:cs typeface="Andalus" pitchFamily="18" charset="-78"/>
              </a:rPr>
              <a:t>Rule 4: Value </a:t>
            </a:r>
            <a:r>
              <a:rPr lang="en-IN" sz="2400" dirty="0">
                <a:cs typeface="Andalus" pitchFamily="18" charset="-78"/>
              </a:rPr>
              <a:t>of supply of goods or services or both based on cost </a:t>
            </a:r>
            <a:endParaRPr lang="en-IN" sz="2400" dirty="0" smtClean="0">
              <a:cs typeface="Andalus" pitchFamily="18" charset="-78"/>
            </a:endParaRPr>
          </a:p>
          <a:p>
            <a:pPr algn="just">
              <a:spcAft>
                <a:spcPts val="600"/>
              </a:spcAft>
              <a:buSzPct val="75000"/>
              <a:buFont typeface="Wingdings" panose="05000000000000000000" pitchFamily="2" charset="2"/>
              <a:buChar char="§"/>
            </a:pPr>
            <a:r>
              <a:rPr lang="en-IN" sz="2400" i="1" dirty="0">
                <a:cs typeface="Andalus" pitchFamily="18" charset="-78"/>
              </a:rPr>
              <a:t>Where the value of a supply of goods or services or both is not determinable by any of the preceding rules, the value shall be </a:t>
            </a:r>
            <a:r>
              <a:rPr lang="en-IN" sz="2400" i="1" u="sng" dirty="0">
                <a:cs typeface="Andalus" pitchFamily="18" charset="-78"/>
              </a:rPr>
              <a:t>one hundred and ten percent</a:t>
            </a:r>
            <a:r>
              <a:rPr lang="en-IN" sz="2400" i="1" dirty="0">
                <a:cs typeface="Andalus" pitchFamily="18" charset="-78"/>
              </a:rPr>
              <a:t> of the cost of production or manufacture or cost of acquisition of such goods or cost of provision of such </a:t>
            </a:r>
            <a:r>
              <a:rPr lang="en-IN" sz="2400" i="1" dirty="0" smtClean="0">
                <a:cs typeface="Andalus" pitchFamily="18" charset="-78"/>
              </a:rPr>
              <a:t>services. </a:t>
            </a:r>
            <a:endParaRPr lang="en-IN" sz="1600" i="1" dirty="0" smtClean="0">
              <a:cs typeface="Andalus" pitchFamily="18" charset="-78"/>
            </a:endParaRPr>
          </a:p>
        </p:txBody>
      </p:sp>
      <p:sp>
        <p:nvSpPr>
          <p:cNvPr id="5" name="Title 1"/>
          <p:cNvSpPr>
            <a:spLocks noGrp="1"/>
          </p:cNvSpPr>
          <p:nvPr>
            <p:ph type="title"/>
          </p:nvPr>
        </p:nvSpPr>
        <p:spPr>
          <a:xfrm>
            <a:off x="457200" y="274638"/>
            <a:ext cx="7239000" cy="1143000"/>
          </a:xfrm>
          <a:solidFill>
            <a:schemeClr val="bg1"/>
          </a:solidFill>
        </p:spPr>
        <p:txBody>
          <a:bodyPr>
            <a:normAutofit/>
          </a:bodyPr>
          <a:lstStyle/>
          <a:p>
            <a:r>
              <a:rPr lang="en-IN" b="1" dirty="0" smtClean="0">
                <a:solidFill>
                  <a:schemeClr val="tx2"/>
                </a:solidFill>
              </a:rPr>
              <a:t>Rule 4 </a:t>
            </a:r>
            <a:endParaRPr lang="en-IN" b="1" dirty="0">
              <a:solidFill>
                <a:schemeClr val="tx2"/>
              </a:solidFill>
            </a:endParaRPr>
          </a:p>
        </p:txBody>
      </p:sp>
      <p:sp>
        <p:nvSpPr>
          <p:cNvPr id="9"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pPr algn="r"/>
            <a:fld id="{24E46BEC-6E5E-479C-8D24-A4952787BCBF}" type="slidenum">
              <a:rPr lang="en-GB" smtClean="0">
                <a:solidFill>
                  <a:prstClr val="black">
                    <a:tint val="75000"/>
                  </a:prstClr>
                </a:solidFill>
              </a:rPr>
              <a:pPr algn="r"/>
              <a:t>20</a:t>
            </a:fld>
            <a:endParaRPr lang="en-GB" dirty="0">
              <a:solidFill>
                <a:prstClr val="black">
                  <a:tint val="75000"/>
                </a:prstClr>
              </a:solidFill>
            </a:endParaRPr>
          </a:p>
        </p:txBody>
      </p:sp>
    </p:spTree>
    <p:extLst>
      <p:ext uri="{BB962C8B-B14F-4D97-AF65-F5344CB8AC3E}">
        <p14:creationId xmlns:p14="http://schemas.microsoft.com/office/powerpoint/2010/main" val="1703790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txBox="1">
            <a:spLocks/>
          </p:cNvSpPr>
          <p:nvPr/>
        </p:nvSpPr>
        <p:spPr>
          <a:xfrm>
            <a:off x="107504" y="905434"/>
            <a:ext cx="720080" cy="174848"/>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1E0211-5A95-443B-A2BA-CB4CC80650D9}" type="slidenum">
              <a:rPr lang="en-GB" sz="1400" b="1" spc="600" smtClean="0">
                <a:solidFill>
                  <a:schemeClr val="bg1"/>
                </a:solidFill>
              </a:rPr>
              <a:pPr/>
              <a:t>21</a:t>
            </a:fld>
            <a:endParaRPr lang="en-GB" sz="1400" b="1" spc="600" dirty="0">
              <a:solidFill>
                <a:schemeClr val="bg1"/>
              </a:solidFill>
            </a:endParaRPr>
          </a:p>
        </p:txBody>
      </p:sp>
      <p:sp>
        <p:nvSpPr>
          <p:cNvPr id="8" name="Content Placeholder 1"/>
          <p:cNvSpPr>
            <a:spLocks noGrp="1"/>
          </p:cNvSpPr>
          <p:nvPr>
            <p:ph idx="1"/>
          </p:nvPr>
        </p:nvSpPr>
        <p:spPr>
          <a:xfrm>
            <a:off x="457200" y="1600200"/>
            <a:ext cx="8229600" cy="5069160"/>
          </a:xfrm>
        </p:spPr>
        <p:txBody>
          <a:bodyPr>
            <a:noAutofit/>
          </a:bodyPr>
          <a:lstStyle/>
          <a:p>
            <a:pPr algn="just">
              <a:spcAft>
                <a:spcPts val="600"/>
              </a:spcAft>
              <a:buSzPct val="75000"/>
              <a:buFont typeface="Wingdings" panose="05000000000000000000" pitchFamily="2" charset="2"/>
              <a:buChar char="§"/>
            </a:pPr>
            <a:r>
              <a:rPr lang="en-IN" sz="2400" dirty="0" smtClean="0">
                <a:cs typeface="Andalus" pitchFamily="18" charset="-78"/>
              </a:rPr>
              <a:t>Rule 5 : Residual </a:t>
            </a:r>
            <a:r>
              <a:rPr lang="en-IN" sz="2400" dirty="0">
                <a:cs typeface="Andalus" pitchFamily="18" charset="-78"/>
              </a:rPr>
              <a:t>method for determination of value of supply of goods or services or </a:t>
            </a:r>
            <a:r>
              <a:rPr lang="en-IN" sz="2400" dirty="0" smtClean="0">
                <a:cs typeface="Andalus" pitchFamily="18" charset="-78"/>
              </a:rPr>
              <a:t>both</a:t>
            </a:r>
          </a:p>
          <a:p>
            <a:pPr algn="just">
              <a:spcAft>
                <a:spcPts val="600"/>
              </a:spcAft>
              <a:buSzPct val="75000"/>
              <a:buFont typeface="Wingdings" panose="05000000000000000000" pitchFamily="2" charset="2"/>
              <a:buChar char="§"/>
            </a:pPr>
            <a:r>
              <a:rPr lang="en-IN" sz="2400" i="1" dirty="0" smtClean="0">
                <a:cs typeface="Andalus" pitchFamily="18" charset="-78"/>
              </a:rPr>
              <a:t>Where </a:t>
            </a:r>
            <a:r>
              <a:rPr lang="en-IN" sz="2400" i="1" dirty="0">
                <a:cs typeface="Andalus" pitchFamily="18" charset="-78"/>
              </a:rPr>
              <a:t>the value of supply of goods or services or both cannot be determined under rules 1 to 4, the same shall be determined using reasonable means consistent with the principles and general provisions of section 15 and these rules:  </a:t>
            </a:r>
            <a:endParaRPr lang="en-IN" sz="2400" i="1" dirty="0" smtClean="0">
              <a:cs typeface="Andalus" pitchFamily="18" charset="-78"/>
            </a:endParaRPr>
          </a:p>
          <a:p>
            <a:pPr algn="just">
              <a:spcAft>
                <a:spcPts val="600"/>
              </a:spcAft>
              <a:buSzPct val="75000"/>
              <a:buFont typeface="Wingdings" panose="05000000000000000000" pitchFamily="2" charset="2"/>
              <a:buChar char="§"/>
            </a:pPr>
            <a:r>
              <a:rPr lang="en-IN" sz="2400" i="1" dirty="0" smtClean="0">
                <a:cs typeface="Andalus" pitchFamily="18" charset="-78"/>
              </a:rPr>
              <a:t>Provided </a:t>
            </a:r>
            <a:r>
              <a:rPr lang="en-IN" sz="2400" i="1" dirty="0">
                <a:cs typeface="Andalus" pitchFamily="18" charset="-78"/>
              </a:rPr>
              <a:t>that in case of supply of services, the supplier may opt for this rule, disregarding rule 4. </a:t>
            </a:r>
          </a:p>
        </p:txBody>
      </p:sp>
      <p:sp>
        <p:nvSpPr>
          <p:cNvPr id="5" name="Title 1"/>
          <p:cNvSpPr>
            <a:spLocks noGrp="1"/>
          </p:cNvSpPr>
          <p:nvPr>
            <p:ph type="title"/>
          </p:nvPr>
        </p:nvSpPr>
        <p:spPr>
          <a:xfrm>
            <a:off x="457200" y="274638"/>
            <a:ext cx="7239000" cy="1143000"/>
          </a:xfrm>
          <a:solidFill>
            <a:schemeClr val="bg1"/>
          </a:solidFill>
        </p:spPr>
        <p:txBody>
          <a:bodyPr>
            <a:normAutofit/>
          </a:bodyPr>
          <a:lstStyle/>
          <a:p>
            <a:r>
              <a:rPr lang="en-IN" b="1" dirty="0" smtClean="0">
                <a:solidFill>
                  <a:schemeClr val="tx2"/>
                </a:solidFill>
              </a:rPr>
              <a:t>Rule 5</a:t>
            </a:r>
            <a:endParaRPr lang="en-IN" b="1" dirty="0">
              <a:solidFill>
                <a:schemeClr val="tx2"/>
              </a:solidFill>
            </a:endParaRPr>
          </a:p>
        </p:txBody>
      </p:sp>
      <p:sp>
        <p:nvSpPr>
          <p:cNvPr id="9"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pPr algn="r"/>
            <a:fld id="{24E46BEC-6E5E-479C-8D24-A4952787BCBF}" type="slidenum">
              <a:rPr lang="en-GB" smtClean="0">
                <a:solidFill>
                  <a:prstClr val="black">
                    <a:tint val="75000"/>
                  </a:prstClr>
                </a:solidFill>
              </a:rPr>
              <a:pPr algn="r"/>
              <a:t>21</a:t>
            </a:fld>
            <a:endParaRPr lang="en-GB" dirty="0">
              <a:solidFill>
                <a:prstClr val="black">
                  <a:tint val="75000"/>
                </a:prstClr>
              </a:solidFill>
            </a:endParaRPr>
          </a:p>
        </p:txBody>
      </p:sp>
    </p:spTree>
    <p:extLst>
      <p:ext uri="{BB962C8B-B14F-4D97-AF65-F5344CB8AC3E}">
        <p14:creationId xmlns:p14="http://schemas.microsoft.com/office/powerpoint/2010/main" val="5578291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txBox="1">
            <a:spLocks/>
          </p:cNvSpPr>
          <p:nvPr/>
        </p:nvSpPr>
        <p:spPr>
          <a:xfrm>
            <a:off x="107504" y="905434"/>
            <a:ext cx="720080" cy="174848"/>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1E0211-5A95-443B-A2BA-CB4CC80650D9}" type="slidenum">
              <a:rPr lang="en-GB" sz="1400" b="1" spc="600" smtClean="0">
                <a:solidFill>
                  <a:schemeClr val="bg1"/>
                </a:solidFill>
              </a:rPr>
              <a:pPr/>
              <a:t>22</a:t>
            </a:fld>
            <a:endParaRPr lang="en-GB" sz="1400" b="1" spc="600" dirty="0">
              <a:solidFill>
                <a:schemeClr val="bg1"/>
              </a:solidFill>
            </a:endParaRPr>
          </a:p>
        </p:txBody>
      </p:sp>
      <p:sp>
        <p:nvSpPr>
          <p:cNvPr id="8" name="Content Placeholder 1"/>
          <p:cNvSpPr>
            <a:spLocks noGrp="1"/>
          </p:cNvSpPr>
          <p:nvPr>
            <p:ph idx="1"/>
          </p:nvPr>
        </p:nvSpPr>
        <p:spPr>
          <a:xfrm>
            <a:off x="457200" y="1600200"/>
            <a:ext cx="8229600" cy="5069160"/>
          </a:xfrm>
        </p:spPr>
        <p:txBody>
          <a:bodyPr>
            <a:noAutofit/>
          </a:bodyPr>
          <a:lstStyle/>
          <a:p>
            <a:pPr algn="just">
              <a:spcAft>
                <a:spcPts val="600"/>
              </a:spcAft>
              <a:buSzPct val="75000"/>
              <a:buFont typeface="Wingdings" panose="05000000000000000000" pitchFamily="2" charset="2"/>
              <a:buChar char="§"/>
            </a:pPr>
            <a:r>
              <a:rPr lang="en-IN" sz="2400" dirty="0" smtClean="0">
                <a:cs typeface="Andalus" pitchFamily="18" charset="-78"/>
              </a:rPr>
              <a:t>Rule 6</a:t>
            </a:r>
            <a:r>
              <a:rPr lang="en-IN" sz="2400" dirty="0">
                <a:cs typeface="Andalus" pitchFamily="18" charset="-78"/>
              </a:rPr>
              <a:t>:  </a:t>
            </a:r>
            <a:r>
              <a:rPr lang="en-IN" sz="2400" dirty="0" smtClean="0">
                <a:cs typeface="Andalus" pitchFamily="18" charset="-78"/>
              </a:rPr>
              <a:t>Purchase </a:t>
            </a:r>
            <a:r>
              <a:rPr lang="en-IN" sz="2400" dirty="0">
                <a:cs typeface="Andalus" pitchFamily="18" charset="-78"/>
              </a:rPr>
              <a:t>or sale of foreign currency, including money </a:t>
            </a:r>
            <a:r>
              <a:rPr lang="en-IN" sz="2400" dirty="0" smtClean="0">
                <a:cs typeface="Andalus" pitchFamily="18" charset="-78"/>
              </a:rPr>
              <a:t>changing</a:t>
            </a:r>
          </a:p>
          <a:p>
            <a:pPr algn="just">
              <a:spcAft>
                <a:spcPts val="600"/>
              </a:spcAft>
              <a:buSzPct val="75000"/>
              <a:buFont typeface="Wingdings" panose="05000000000000000000" pitchFamily="2" charset="2"/>
              <a:buChar char="§"/>
            </a:pPr>
            <a:r>
              <a:rPr lang="en-IN" sz="2000" dirty="0">
                <a:cs typeface="Andalus" pitchFamily="18" charset="-78"/>
              </a:rPr>
              <a:t>(a) For a currency, when exchanged from, or to, Indian Rupees (INR), the value shall be equal to the difference in the buying rate or the selling rate, as the case may be, and the Reserve Bank of India (RBI) reference rate for that currency at that time, multiplied by the total units of currency:  </a:t>
            </a:r>
          </a:p>
          <a:p>
            <a:pPr algn="just">
              <a:spcAft>
                <a:spcPts val="600"/>
              </a:spcAft>
              <a:buSzPct val="75000"/>
              <a:buFont typeface="Wingdings" panose="05000000000000000000" pitchFamily="2" charset="2"/>
              <a:buChar char="§"/>
            </a:pPr>
            <a:r>
              <a:rPr lang="en-IN" sz="2000" dirty="0">
                <a:cs typeface="Andalus" pitchFamily="18" charset="-78"/>
              </a:rPr>
              <a:t>Provided that in case where the RBI reference rate for a currency is not available, the value shall be 1% of the gross amount of Indian Rupees provided or received by the person changing the money:  </a:t>
            </a:r>
          </a:p>
          <a:p>
            <a:pPr algn="just">
              <a:spcAft>
                <a:spcPts val="600"/>
              </a:spcAft>
              <a:buSzPct val="75000"/>
              <a:buFont typeface="Wingdings" panose="05000000000000000000" pitchFamily="2" charset="2"/>
              <a:buChar char="§"/>
            </a:pPr>
            <a:r>
              <a:rPr lang="en-IN" sz="2000" dirty="0">
                <a:cs typeface="Andalus" pitchFamily="18" charset="-78"/>
              </a:rPr>
              <a:t>Provided further that in case where neither of the currencies exchanged is Indian Rupee, the value shall be equal to 1% of the lesser of the two amounts the person changing the money would have received by converting any of the two currencies into Indian Rupee on that day at the reference rate provided by RBI. </a:t>
            </a:r>
          </a:p>
        </p:txBody>
      </p:sp>
      <p:sp>
        <p:nvSpPr>
          <p:cNvPr id="5" name="Title 1"/>
          <p:cNvSpPr>
            <a:spLocks noGrp="1"/>
          </p:cNvSpPr>
          <p:nvPr>
            <p:ph type="title"/>
          </p:nvPr>
        </p:nvSpPr>
        <p:spPr>
          <a:xfrm>
            <a:off x="457200" y="274638"/>
            <a:ext cx="7239000" cy="1143000"/>
          </a:xfrm>
          <a:solidFill>
            <a:schemeClr val="bg1"/>
          </a:solidFill>
        </p:spPr>
        <p:txBody>
          <a:bodyPr>
            <a:normAutofit/>
          </a:bodyPr>
          <a:lstStyle/>
          <a:p>
            <a:r>
              <a:rPr lang="en-IN" b="1" dirty="0" smtClean="0">
                <a:solidFill>
                  <a:schemeClr val="tx2"/>
                </a:solidFill>
              </a:rPr>
              <a:t>Rule 6</a:t>
            </a:r>
            <a:endParaRPr lang="en-IN" b="1" dirty="0">
              <a:solidFill>
                <a:schemeClr val="tx2"/>
              </a:solidFill>
            </a:endParaRPr>
          </a:p>
        </p:txBody>
      </p:sp>
      <p:sp>
        <p:nvSpPr>
          <p:cNvPr id="9"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pPr algn="r"/>
            <a:fld id="{24E46BEC-6E5E-479C-8D24-A4952787BCBF}" type="slidenum">
              <a:rPr lang="en-GB" smtClean="0">
                <a:solidFill>
                  <a:prstClr val="black">
                    <a:tint val="75000"/>
                  </a:prstClr>
                </a:solidFill>
              </a:rPr>
              <a:pPr algn="r"/>
              <a:t>22</a:t>
            </a:fld>
            <a:endParaRPr lang="en-GB" dirty="0">
              <a:solidFill>
                <a:prstClr val="black">
                  <a:tint val="75000"/>
                </a:prstClr>
              </a:solidFill>
            </a:endParaRPr>
          </a:p>
        </p:txBody>
      </p:sp>
    </p:spTree>
    <p:extLst>
      <p:ext uri="{BB962C8B-B14F-4D97-AF65-F5344CB8AC3E}">
        <p14:creationId xmlns:p14="http://schemas.microsoft.com/office/powerpoint/2010/main" val="21322927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381056" cy="936104"/>
          </a:xfrm>
          <a:solidFill>
            <a:schemeClr val="bg1"/>
          </a:solidFill>
        </p:spPr>
        <p:txBody>
          <a:bodyPr>
            <a:normAutofit/>
          </a:bodyPr>
          <a:lstStyle/>
          <a:p>
            <a:pPr>
              <a:lnSpc>
                <a:spcPts val="3000"/>
              </a:lnSpc>
            </a:pPr>
            <a:r>
              <a:rPr lang="en-IN" sz="3600" b="1" dirty="0" smtClean="0">
                <a:solidFill>
                  <a:schemeClr val="tx2"/>
                </a:solidFill>
                <a:latin typeface="+mn-lt"/>
              </a:rPr>
              <a:t>Valuation - Money Changer</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4294967295"/>
          </p:nvPr>
        </p:nvSpPr>
        <p:spPr>
          <a:xfrm>
            <a:off x="107504" y="1143000"/>
            <a:ext cx="720080" cy="174848"/>
          </a:xfrm>
          <a:prstGeom prst="rect">
            <a:avLst/>
          </a:prstGeom>
        </p:spPr>
        <p:txBody>
          <a:bodyPr/>
          <a:lstStyle/>
          <a:p>
            <a:fld id="{24E46BEC-6E5E-479C-8D24-A4952787BCBF}" type="slidenum">
              <a:rPr lang="en-GB" sz="1400" b="1" spc="600" smtClean="0">
                <a:solidFill>
                  <a:schemeClr val="bg1"/>
                </a:solidFill>
              </a:rPr>
              <a:pPr/>
              <a:t>23</a:t>
            </a:fld>
            <a:endParaRPr lang="en-GB" sz="1400" b="1" spc="600" dirty="0">
              <a:solidFill>
                <a:schemeClr val="bg1"/>
              </a:solidFill>
            </a:endParaRPr>
          </a:p>
        </p:txBody>
      </p:sp>
      <p:sp>
        <p:nvSpPr>
          <p:cNvPr id="8" name="Content Placeholder 2"/>
          <p:cNvSpPr>
            <a:spLocks noGrp="1"/>
          </p:cNvSpPr>
          <p:nvPr>
            <p:ph idx="1"/>
          </p:nvPr>
        </p:nvSpPr>
        <p:spPr>
          <a:xfrm>
            <a:off x="215516" y="1556792"/>
            <a:ext cx="8712968" cy="5184576"/>
          </a:xfrm>
          <a:noFill/>
        </p:spPr>
        <p:txBody>
          <a:bodyPr>
            <a:normAutofit/>
          </a:bodyPr>
          <a:lstStyle/>
          <a:p>
            <a:pPr marL="612775" lvl="2" indent="-342900" algn="just" defTabSz="895350">
              <a:buSzPct val="100000"/>
              <a:buFont typeface="Wingdings" panose="05000000000000000000" pitchFamily="2" charset="2"/>
              <a:buChar char="§"/>
            </a:pPr>
            <a:r>
              <a:rPr lang="en-IN" sz="2800" dirty="0">
                <a:cs typeface="Andalus" pitchFamily="18" charset="-78"/>
              </a:rPr>
              <a:t>Provided also that a person supplying the services may exercise option to ascertain value in terms of clause (b) for a financial year and such option shall not be withdrawn during the remaining part of that financial year. </a:t>
            </a:r>
            <a:endParaRPr lang="en-IN" sz="2800" dirty="0" smtClean="0">
              <a:cs typeface="Andalus" pitchFamily="18" charset="-78"/>
            </a:endParaRPr>
          </a:p>
          <a:p>
            <a:pPr marL="612775" lvl="2" indent="-342900" algn="just" defTabSz="895350">
              <a:buSzPct val="100000"/>
              <a:buFont typeface="Wingdings" panose="05000000000000000000" pitchFamily="2" charset="2"/>
              <a:buChar char="§"/>
            </a:pPr>
            <a:endParaRPr lang="en-IN" sz="2000" i="1" dirty="0">
              <a:cs typeface="Andalus" pitchFamily="18" charset="-78"/>
            </a:endParaRPr>
          </a:p>
        </p:txBody>
      </p:sp>
    </p:spTree>
    <p:extLst>
      <p:ext uri="{BB962C8B-B14F-4D97-AF65-F5344CB8AC3E}">
        <p14:creationId xmlns:p14="http://schemas.microsoft.com/office/powerpoint/2010/main" val="27421651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658" y="998730"/>
            <a:ext cx="5535792" cy="702078"/>
          </a:xfrm>
          <a:solidFill>
            <a:schemeClr val="bg1"/>
          </a:solidFill>
        </p:spPr>
        <p:txBody>
          <a:bodyPr>
            <a:normAutofit/>
          </a:bodyPr>
          <a:lstStyle/>
          <a:p>
            <a:pPr>
              <a:lnSpc>
                <a:spcPts val="2250"/>
              </a:lnSpc>
            </a:pPr>
            <a:r>
              <a:rPr lang="en-IN" sz="2700" b="1" dirty="0">
                <a:solidFill>
                  <a:schemeClr val="tx2"/>
                </a:solidFill>
                <a:latin typeface="+mn-lt"/>
              </a:rPr>
              <a:t>Valuation - Money Changer</a:t>
            </a:r>
          </a:p>
        </p:txBody>
      </p:sp>
      <p:sp>
        <p:nvSpPr>
          <p:cNvPr id="4" name="Title 1"/>
          <p:cNvSpPr txBox="1">
            <a:spLocks/>
          </p:cNvSpPr>
          <p:nvPr/>
        </p:nvSpPr>
        <p:spPr>
          <a:xfrm>
            <a:off x="1143000" y="1754814"/>
            <a:ext cx="6858000" cy="131136"/>
          </a:xfrm>
          <a:prstGeom prst="rect">
            <a:avLst/>
          </a:prstGeom>
          <a:solidFill>
            <a:schemeClr val="tx2"/>
          </a:solidFill>
        </p:spPr>
        <p:txBody>
          <a:bodyPr vert="horz" lIns="68580" tIns="34290" rIns="68580" bIns="3429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sz="3300" b="1" dirty="0">
              <a:latin typeface="+mn-lt"/>
            </a:endParaRPr>
          </a:p>
        </p:txBody>
      </p:sp>
      <p:sp>
        <p:nvSpPr>
          <p:cNvPr id="5" name="Slide Number Placeholder 4"/>
          <p:cNvSpPr>
            <a:spLocks noGrp="1"/>
          </p:cNvSpPr>
          <p:nvPr>
            <p:ph type="sldNum" sz="quarter" idx="4294967295"/>
          </p:nvPr>
        </p:nvSpPr>
        <p:spPr>
          <a:xfrm>
            <a:off x="1223628" y="1714500"/>
            <a:ext cx="540060" cy="131136"/>
          </a:xfrm>
          <a:prstGeom prst="rect">
            <a:avLst/>
          </a:prstGeom>
        </p:spPr>
        <p:txBody>
          <a:bodyPr/>
          <a:lstStyle/>
          <a:p>
            <a:fld id="{24E46BEC-6E5E-479C-8D24-A4952787BCBF}" type="slidenum">
              <a:rPr lang="en-GB" sz="1050" b="1" spc="450">
                <a:solidFill>
                  <a:schemeClr val="bg1"/>
                </a:solidFill>
              </a:rPr>
              <a:pPr/>
              <a:t>24</a:t>
            </a:fld>
            <a:endParaRPr lang="en-GB" sz="1050" b="1" spc="450" dirty="0">
              <a:solidFill>
                <a:schemeClr val="bg1"/>
              </a:solidFill>
            </a:endParaRPr>
          </a:p>
        </p:txBody>
      </p:sp>
      <p:sp>
        <p:nvSpPr>
          <p:cNvPr id="8" name="Content Placeholder 2"/>
          <p:cNvSpPr>
            <a:spLocks noGrp="1"/>
          </p:cNvSpPr>
          <p:nvPr>
            <p:ph idx="1"/>
          </p:nvPr>
        </p:nvSpPr>
        <p:spPr>
          <a:xfrm>
            <a:off x="1304637" y="2024844"/>
            <a:ext cx="6534726" cy="3888432"/>
          </a:xfrm>
          <a:noFill/>
        </p:spPr>
        <p:txBody>
          <a:bodyPr>
            <a:normAutofit fontScale="85000" lnSpcReduction="10000"/>
          </a:bodyPr>
          <a:lstStyle/>
          <a:p>
            <a:r>
              <a:rPr lang="en-US" b="1" dirty="0"/>
              <a:t>Example 1:</a:t>
            </a:r>
            <a:endParaRPr lang="en-IN" sz="2100" dirty="0"/>
          </a:p>
          <a:p>
            <a:r>
              <a:rPr lang="en-US" dirty="0"/>
              <a:t>Suppose a company M/s Thomas Cook Ltd, a money changer, converts 1000 Euro into rupees at @ </a:t>
            </a:r>
            <a:r>
              <a:rPr lang="en-US" dirty="0" err="1"/>
              <a:t>Rs</a:t>
            </a:r>
            <a:r>
              <a:rPr lang="en-US" dirty="0"/>
              <a:t>. 90 per Euro. The RBI reference rate for Euro is Rs.88. </a:t>
            </a:r>
            <a:endParaRPr lang="en-IN" sz="2100" dirty="0"/>
          </a:p>
          <a:p>
            <a:r>
              <a:rPr lang="en-US" dirty="0"/>
              <a:t>So the value of the supply shall be = </a:t>
            </a:r>
            <a:endParaRPr lang="en-IN" sz="2100" dirty="0"/>
          </a:p>
          <a:p>
            <a:r>
              <a:rPr lang="en-US" dirty="0"/>
              <a:t>= (Difference in buying rate and RBI reference rate ) X Total Units of currency</a:t>
            </a:r>
            <a:endParaRPr lang="en-IN" sz="2100" dirty="0"/>
          </a:p>
          <a:p>
            <a:r>
              <a:rPr lang="en-US" dirty="0"/>
              <a:t>= ( 90-88) X 1000 = </a:t>
            </a:r>
            <a:r>
              <a:rPr lang="en-US" dirty="0" err="1"/>
              <a:t>Rs</a:t>
            </a:r>
            <a:r>
              <a:rPr lang="en-US" dirty="0"/>
              <a:t>. 2000/- </a:t>
            </a:r>
            <a:endParaRPr lang="en-IN" sz="2100" dirty="0"/>
          </a:p>
        </p:txBody>
      </p:sp>
    </p:spTree>
    <p:extLst>
      <p:ext uri="{BB962C8B-B14F-4D97-AF65-F5344CB8AC3E}">
        <p14:creationId xmlns:p14="http://schemas.microsoft.com/office/powerpoint/2010/main" val="390148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658" y="998730"/>
            <a:ext cx="5535792" cy="702078"/>
          </a:xfrm>
          <a:solidFill>
            <a:schemeClr val="bg1"/>
          </a:solidFill>
        </p:spPr>
        <p:txBody>
          <a:bodyPr>
            <a:normAutofit/>
          </a:bodyPr>
          <a:lstStyle/>
          <a:p>
            <a:pPr>
              <a:lnSpc>
                <a:spcPts val="2250"/>
              </a:lnSpc>
            </a:pPr>
            <a:r>
              <a:rPr lang="en-IN" sz="2700" b="1" dirty="0">
                <a:solidFill>
                  <a:schemeClr val="tx2"/>
                </a:solidFill>
                <a:latin typeface="+mn-lt"/>
              </a:rPr>
              <a:t>Valuation - Money Changer</a:t>
            </a:r>
          </a:p>
        </p:txBody>
      </p:sp>
      <p:sp>
        <p:nvSpPr>
          <p:cNvPr id="4" name="Title 1"/>
          <p:cNvSpPr txBox="1">
            <a:spLocks/>
          </p:cNvSpPr>
          <p:nvPr/>
        </p:nvSpPr>
        <p:spPr>
          <a:xfrm>
            <a:off x="1143000" y="1754814"/>
            <a:ext cx="6858000" cy="131136"/>
          </a:xfrm>
          <a:prstGeom prst="rect">
            <a:avLst/>
          </a:prstGeom>
          <a:solidFill>
            <a:schemeClr val="tx2"/>
          </a:solidFill>
        </p:spPr>
        <p:txBody>
          <a:bodyPr vert="horz" lIns="68580" tIns="34290" rIns="68580" bIns="3429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sz="3300" b="1" dirty="0">
              <a:latin typeface="+mn-lt"/>
            </a:endParaRPr>
          </a:p>
        </p:txBody>
      </p:sp>
      <p:sp>
        <p:nvSpPr>
          <p:cNvPr id="5" name="Slide Number Placeholder 4"/>
          <p:cNvSpPr>
            <a:spLocks noGrp="1"/>
          </p:cNvSpPr>
          <p:nvPr>
            <p:ph type="sldNum" sz="quarter" idx="4294967295"/>
          </p:nvPr>
        </p:nvSpPr>
        <p:spPr>
          <a:xfrm>
            <a:off x="1223628" y="1714500"/>
            <a:ext cx="540060" cy="131136"/>
          </a:xfrm>
          <a:prstGeom prst="rect">
            <a:avLst/>
          </a:prstGeom>
        </p:spPr>
        <p:txBody>
          <a:bodyPr/>
          <a:lstStyle/>
          <a:p>
            <a:fld id="{24E46BEC-6E5E-479C-8D24-A4952787BCBF}" type="slidenum">
              <a:rPr lang="en-GB" sz="1050" b="1" spc="450">
                <a:solidFill>
                  <a:schemeClr val="bg1"/>
                </a:solidFill>
              </a:rPr>
              <a:pPr/>
              <a:t>25</a:t>
            </a:fld>
            <a:endParaRPr lang="en-GB" sz="1050" b="1" spc="450" dirty="0">
              <a:solidFill>
                <a:schemeClr val="bg1"/>
              </a:solidFill>
            </a:endParaRPr>
          </a:p>
        </p:txBody>
      </p:sp>
      <p:sp>
        <p:nvSpPr>
          <p:cNvPr id="8" name="Content Placeholder 2"/>
          <p:cNvSpPr>
            <a:spLocks noGrp="1"/>
          </p:cNvSpPr>
          <p:nvPr>
            <p:ph idx="1"/>
          </p:nvPr>
        </p:nvSpPr>
        <p:spPr>
          <a:xfrm>
            <a:off x="1304637" y="2024844"/>
            <a:ext cx="6534726" cy="3888432"/>
          </a:xfrm>
          <a:noFill/>
        </p:spPr>
        <p:txBody>
          <a:bodyPr>
            <a:normAutofit fontScale="92500"/>
          </a:bodyPr>
          <a:lstStyle/>
          <a:p>
            <a:r>
              <a:rPr lang="en-US" b="1" dirty="0"/>
              <a:t>Example 2:</a:t>
            </a:r>
            <a:endParaRPr lang="en-IN" dirty="0"/>
          </a:p>
          <a:p>
            <a:r>
              <a:rPr lang="en-US" dirty="0"/>
              <a:t>Suppose the RBI reference rate in the above case is not available, </a:t>
            </a:r>
            <a:endParaRPr lang="en-US" dirty="0" smtClean="0"/>
          </a:p>
          <a:p>
            <a:r>
              <a:rPr lang="en-US" dirty="0" smtClean="0"/>
              <a:t>The </a:t>
            </a:r>
            <a:r>
              <a:rPr lang="en-US" dirty="0"/>
              <a:t>value of supply shall be =  1% of Indian Rupees received </a:t>
            </a:r>
            <a:endParaRPr lang="en-IN" dirty="0"/>
          </a:p>
          <a:p>
            <a:r>
              <a:rPr lang="en-US" dirty="0"/>
              <a:t>	 = 1% X ( 1000 x 90)</a:t>
            </a:r>
            <a:endParaRPr lang="en-IN" dirty="0"/>
          </a:p>
          <a:p>
            <a:r>
              <a:rPr lang="en-US" dirty="0"/>
              <a:t>              = 1% of </a:t>
            </a:r>
            <a:r>
              <a:rPr lang="en-US" dirty="0" err="1"/>
              <a:t>Rs</a:t>
            </a:r>
            <a:r>
              <a:rPr lang="en-US" dirty="0"/>
              <a:t>. 90000/- = </a:t>
            </a:r>
            <a:r>
              <a:rPr lang="en-US" dirty="0" err="1"/>
              <a:t>Rs</a:t>
            </a:r>
            <a:r>
              <a:rPr lang="en-US" dirty="0"/>
              <a:t>. 900/-</a:t>
            </a:r>
            <a:endParaRPr lang="en-IN" dirty="0"/>
          </a:p>
        </p:txBody>
      </p:sp>
    </p:spTree>
    <p:extLst>
      <p:ext uri="{BB962C8B-B14F-4D97-AF65-F5344CB8AC3E}">
        <p14:creationId xmlns:p14="http://schemas.microsoft.com/office/powerpoint/2010/main" val="26164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658" y="998730"/>
            <a:ext cx="5535792" cy="702078"/>
          </a:xfrm>
          <a:solidFill>
            <a:schemeClr val="bg1"/>
          </a:solidFill>
        </p:spPr>
        <p:txBody>
          <a:bodyPr>
            <a:normAutofit/>
          </a:bodyPr>
          <a:lstStyle/>
          <a:p>
            <a:pPr>
              <a:lnSpc>
                <a:spcPts val="2250"/>
              </a:lnSpc>
            </a:pPr>
            <a:r>
              <a:rPr lang="en-IN" sz="2700" b="1" dirty="0">
                <a:solidFill>
                  <a:schemeClr val="tx2"/>
                </a:solidFill>
                <a:latin typeface="+mn-lt"/>
              </a:rPr>
              <a:t>Valuation - Money Changer</a:t>
            </a:r>
          </a:p>
        </p:txBody>
      </p:sp>
      <p:sp>
        <p:nvSpPr>
          <p:cNvPr id="4" name="Title 1"/>
          <p:cNvSpPr txBox="1">
            <a:spLocks/>
          </p:cNvSpPr>
          <p:nvPr/>
        </p:nvSpPr>
        <p:spPr>
          <a:xfrm>
            <a:off x="1143000" y="1754814"/>
            <a:ext cx="6858000" cy="131136"/>
          </a:xfrm>
          <a:prstGeom prst="rect">
            <a:avLst/>
          </a:prstGeom>
          <a:solidFill>
            <a:schemeClr val="tx2"/>
          </a:solidFill>
        </p:spPr>
        <p:txBody>
          <a:bodyPr vert="horz" lIns="68580" tIns="34290" rIns="68580" bIns="3429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sz="3300" b="1" dirty="0">
              <a:latin typeface="+mn-lt"/>
            </a:endParaRPr>
          </a:p>
        </p:txBody>
      </p:sp>
      <p:sp>
        <p:nvSpPr>
          <p:cNvPr id="5" name="Slide Number Placeholder 4"/>
          <p:cNvSpPr>
            <a:spLocks noGrp="1"/>
          </p:cNvSpPr>
          <p:nvPr>
            <p:ph type="sldNum" sz="quarter" idx="4294967295"/>
          </p:nvPr>
        </p:nvSpPr>
        <p:spPr>
          <a:xfrm>
            <a:off x="1223628" y="1714500"/>
            <a:ext cx="540060" cy="131136"/>
          </a:xfrm>
          <a:prstGeom prst="rect">
            <a:avLst/>
          </a:prstGeom>
        </p:spPr>
        <p:txBody>
          <a:bodyPr/>
          <a:lstStyle/>
          <a:p>
            <a:fld id="{24E46BEC-6E5E-479C-8D24-A4952787BCBF}" type="slidenum">
              <a:rPr lang="en-GB" sz="1050" b="1" spc="450">
                <a:solidFill>
                  <a:schemeClr val="bg1"/>
                </a:solidFill>
              </a:rPr>
              <a:pPr/>
              <a:t>26</a:t>
            </a:fld>
            <a:endParaRPr lang="en-GB" sz="1050" b="1" spc="450" dirty="0">
              <a:solidFill>
                <a:schemeClr val="bg1"/>
              </a:solidFill>
            </a:endParaRPr>
          </a:p>
        </p:txBody>
      </p:sp>
      <p:sp>
        <p:nvSpPr>
          <p:cNvPr id="8" name="Content Placeholder 2"/>
          <p:cNvSpPr>
            <a:spLocks noGrp="1"/>
          </p:cNvSpPr>
          <p:nvPr>
            <p:ph idx="1"/>
          </p:nvPr>
        </p:nvSpPr>
        <p:spPr>
          <a:xfrm>
            <a:off x="1304637" y="2024844"/>
            <a:ext cx="6534726" cy="3888432"/>
          </a:xfrm>
          <a:noFill/>
        </p:spPr>
        <p:txBody>
          <a:bodyPr>
            <a:normAutofit fontScale="85000" lnSpcReduction="20000"/>
          </a:bodyPr>
          <a:lstStyle/>
          <a:p>
            <a:r>
              <a:rPr lang="en-US" b="1" dirty="0"/>
              <a:t>Example 3: </a:t>
            </a:r>
            <a:endParaRPr lang="en-IN" dirty="0"/>
          </a:p>
          <a:p>
            <a:r>
              <a:rPr lang="en-US" dirty="0"/>
              <a:t>Suppose in the above case, 1000 Euro is converted into 1300 USD; RBI reference rate for Euro is Rs.88/- and that for USD is </a:t>
            </a:r>
            <a:r>
              <a:rPr lang="en-US" dirty="0" err="1"/>
              <a:t>Rs</a:t>
            </a:r>
            <a:r>
              <a:rPr lang="en-US" dirty="0"/>
              <a:t>. 68/-. So the value of the supply shall be =</a:t>
            </a:r>
            <a:endParaRPr lang="en-IN" dirty="0"/>
          </a:p>
          <a:p>
            <a:r>
              <a:rPr lang="en-US" dirty="0"/>
              <a:t>= 1% of the Lesser of the ( 1000 X 88 and 1300 X 68)</a:t>
            </a:r>
            <a:endParaRPr lang="en-IN" dirty="0"/>
          </a:p>
          <a:p>
            <a:r>
              <a:rPr lang="en-US" dirty="0"/>
              <a:t>=1% of lesser of 88000 and 88400</a:t>
            </a:r>
            <a:endParaRPr lang="en-IN" dirty="0"/>
          </a:p>
          <a:p>
            <a:r>
              <a:rPr lang="en-US" dirty="0"/>
              <a:t>=1% of 88000 = </a:t>
            </a:r>
            <a:r>
              <a:rPr lang="en-US" dirty="0" err="1"/>
              <a:t>Rs</a:t>
            </a:r>
            <a:r>
              <a:rPr lang="en-US" dirty="0"/>
              <a:t>. 880/-</a:t>
            </a:r>
            <a:endParaRPr lang="en-IN" dirty="0"/>
          </a:p>
        </p:txBody>
      </p:sp>
    </p:spTree>
    <p:extLst>
      <p:ext uri="{BB962C8B-B14F-4D97-AF65-F5344CB8AC3E}">
        <p14:creationId xmlns:p14="http://schemas.microsoft.com/office/powerpoint/2010/main" val="144798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381056" cy="936104"/>
          </a:xfrm>
          <a:solidFill>
            <a:schemeClr val="bg1"/>
          </a:solidFill>
        </p:spPr>
        <p:txBody>
          <a:bodyPr>
            <a:normAutofit/>
          </a:bodyPr>
          <a:lstStyle/>
          <a:p>
            <a:pPr>
              <a:lnSpc>
                <a:spcPts val="3000"/>
              </a:lnSpc>
            </a:pPr>
            <a:r>
              <a:rPr lang="en-IN" sz="3600" b="1" dirty="0" smtClean="0">
                <a:solidFill>
                  <a:schemeClr val="tx2"/>
                </a:solidFill>
                <a:latin typeface="+mn-lt"/>
              </a:rPr>
              <a:t>Valuation - Money Changer</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4294967295"/>
          </p:nvPr>
        </p:nvSpPr>
        <p:spPr>
          <a:xfrm>
            <a:off x="107504" y="1143000"/>
            <a:ext cx="720080" cy="174848"/>
          </a:xfrm>
          <a:prstGeom prst="rect">
            <a:avLst/>
          </a:prstGeom>
        </p:spPr>
        <p:txBody>
          <a:bodyPr/>
          <a:lstStyle/>
          <a:p>
            <a:fld id="{24E46BEC-6E5E-479C-8D24-A4952787BCBF}" type="slidenum">
              <a:rPr lang="en-GB" sz="1400" b="1" spc="600" smtClean="0">
                <a:solidFill>
                  <a:schemeClr val="bg1"/>
                </a:solidFill>
              </a:rPr>
              <a:pPr/>
              <a:t>27</a:t>
            </a:fld>
            <a:endParaRPr lang="en-GB" sz="1400" b="1" spc="600" dirty="0">
              <a:solidFill>
                <a:schemeClr val="bg1"/>
              </a:solidFill>
            </a:endParaRPr>
          </a:p>
        </p:txBody>
      </p:sp>
      <p:sp>
        <p:nvSpPr>
          <p:cNvPr id="8" name="Content Placeholder 2"/>
          <p:cNvSpPr>
            <a:spLocks noGrp="1"/>
          </p:cNvSpPr>
          <p:nvPr>
            <p:ph idx="1"/>
          </p:nvPr>
        </p:nvSpPr>
        <p:spPr>
          <a:xfrm>
            <a:off x="215516" y="1556792"/>
            <a:ext cx="8712968" cy="5184576"/>
          </a:xfrm>
          <a:noFill/>
        </p:spPr>
        <p:txBody>
          <a:bodyPr>
            <a:normAutofit/>
          </a:bodyPr>
          <a:lstStyle/>
          <a:p>
            <a:pPr marL="612775" lvl="2" indent="-342900" algn="just" defTabSz="895350">
              <a:buSzPct val="100000"/>
              <a:buFont typeface="Wingdings" panose="05000000000000000000" pitchFamily="2" charset="2"/>
              <a:buChar char="§"/>
            </a:pPr>
            <a:r>
              <a:rPr lang="en-IN" b="1" dirty="0" smtClean="0">
                <a:cs typeface="Andalus" pitchFamily="18" charset="-78"/>
              </a:rPr>
              <a:t>Option (b</a:t>
            </a:r>
            <a:r>
              <a:rPr lang="en-IN" b="1" dirty="0">
                <a:cs typeface="Andalus" pitchFamily="18" charset="-78"/>
              </a:rPr>
              <a:t>)   At the option of supplier of services, the value in relation to supply of foreign currency, including money changing, shall be deemed to be   </a:t>
            </a:r>
          </a:p>
          <a:p>
            <a:pPr marL="612775" lvl="2" indent="-342900" algn="just" defTabSz="895350">
              <a:buSzPct val="100000"/>
              <a:buFont typeface="Wingdings" panose="05000000000000000000" pitchFamily="2" charset="2"/>
              <a:buChar char="§"/>
            </a:pPr>
            <a:r>
              <a:rPr lang="en-IN" b="1" dirty="0">
                <a:cs typeface="Andalus" pitchFamily="18" charset="-78"/>
              </a:rPr>
              <a:t>(</a:t>
            </a:r>
            <a:r>
              <a:rPr lang="en-IN" b="1" dirty="0" err="1">
                <a:cs typeface="Andalus" pitchFamily="18" charset="-78"/>
              </a:rPr>
              <a:t>i</a:t>
            </a:r>
            <a:r>
              <a:rPr lang="en-IN" b="1" dirty="0">
                <a:cs typeface="Andalus" pitchFamily="18" charset="-78"/>
              </a:rPr>
              <a:t>) one per </a:t>
            </a:r>
            <a:r>
              <a:rPr lang="en-IN" b="1" dirty="0" smtClean="0">
                <a:cs typeface="Andalus" pitchFamily="18" charset="-78"/>
              </a:rPr>
              <a:t>cent of </a:t>
            </a:r>
            <a:r>
              <a:rPr lang="en-IN" b="1" dirty="0">
                <a:cs typeface="Andalus" pitchFamily="18" charset="-78"/>
              </a:rPr>
              <a:t>the gross amount of currency exchanged for an amount up to one lakh rupees, subject to a minimum amount of two hundred and fifty rupees;  (ii) one thousand rupees and half of a  per cent. of the gross amount of currency exchanged for an amount exceeding one lakh rupees and up to ten lakh rupees; and </a:t>
            </a:r>
          </a:p>
          <a:p>
            <a:pPr marL="612775" lvl="2" indent="-342900" algn="just" defTabSz="895350">
              <a:buSzPct val="100000"/>
              <a:buFont typeface="Wingdings" panose="05000000000000000000" pitchFamily="2" charset="2"/>
              <a:buChar char="§"/>
            </a:pPr>
            <a:r>
              <a:rPr lang="en-IN" b="1" dirty="0">
                <a:cs typeface="Andalus" pitchFamily="18" charset="-78"/>
              </a:rPr>
              <a:t>(iii) five thousand rupees  and one tenth of a  per cent. of the gross amount of currency exchanged for an amount exceeding ten lakh rupees, subject to maximum amount of  sixty thousand rupees. </a:t>
            </a:r>
            <a:endParaRPr lang="en-IN" b="1" i="1" dirty="0">
              <a:cs typeface="Andalus" pitchFamily="18" charset="-78"/>
            </a:endParaRPr>
          </a:p>
        </p:txBody>
      </p:sp>
    </p:spTree>
    <p:extLst>
      <p:ext uri="{BB962C8B-B14F-4D97-AF65-F5344CB8AC3E}">
        <p14:creationId xmlns:p14="http://schemas.microsoft.com/office/powerpoint/2010/main" val="33012216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381056" cy="936104"/>
          </a:xfrm>
          <a:solidFill>
            <a:schemeClr val="bg1"/>
          </a:solidFill>
        </p:spPr>
        <p:txBody>
          <a:bodyPr>
            <a:normAutofit/>
          </a:bodyPr>
          <a:lstStyle/>
          <a:p>
            <a:pPr>
              <a:lnSpc>
                <a:spcPts val="3000"/>
              </a:lnSpc>
            </a:pPr>
            <a:r>
              <a:rPr lang="en-IN" sz="3600" b="1" dirty="0" smtClean="0">
                <a:solidFill>
                  <a:schemeClr val="tx2"/>
                </a:solidFill>
                <a:latin typeface="+mn-lt"/>
              </a:rPr>
              <a:t>Travel Agent</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4294967295"/>
          </p:nvPr>
        </p:nvSpPr>
        <p:spPr>
          <a:xfrm>
            <a:off x="107504" y="1143000"/>
            <a:ext cx="720080" cy="174848"/>
          </a:xfrm>
          <a:prstGeom prst="rect">
            <a:avLst/>
          </a:prstGeom>
        </p:spPr>
        <p:txBody>
          <a:bodyPr/>
          <a:lstStyle/>
          <a:p>
            <a:fld id="{24E46BEC-6E5E-479C-8D24-A4952787BCBF}" type="slidenum">
              <a:rPr lang="en-GB" sz="1400" b="1" spc="600" smtClean="0">
                <a:solidFill>
                  <a:schemeClr val="bg1"/>
                </a:solidFill>
              </a:rPr>
              <a:pPr/>
              <a:t>28</a:t>
            </a:fld>
            <a:endParaRPr lang="en-GB" sz="1400" b="1" spc="600" dirty="0">
              <a:solidFill>
                <a:schemeClr val="bg1"/>
              </a:solidFill>
            </a:endParaRPr>
          </a:p>
        </p:txBody>
      </p:sp>
      <p:sp>
        <p:nvSpPr>
          <p:cNvPr id="8" name="Content Placeholder 2"/>
          <p:cNvSpPr>
            <a:spLocks noGrp="1"/>
          </p:cNvSpPr>
          <p:nvPr>
            <p:ph idx="1"/>
          </p:nvPr>
        </p:nvSpPr>
        <p:spPr>
          <a:xfrm>
            <a:off x="215516" y="1556792"/>
            <a:ext cx="8712968" cy="5184576"/>
          </a:xfrm>
          <a:noFill/>
        </p:spPr>
        <p:txBody>
          <a:bodyPr>
            <a:normAutofit/>
          </a:bodyPr>
          <a:lstStyle/>
          <a:p>
            <a:pPr marL="612775" lvl="2" indent="-342900" algn="just" defTabSz="895350">
              <a:buSzPct val="100000"/>
              <a:buFont typeface="Wingdings" panose="05000000000000000000" pitchFamily="2" charset="2"/>
              <a:buChar char="§"/>
            </a:pPr>
            <a:r>
              <a:rPr lang="en-IN" sz="2800" dirty="0">
                <a:cs typeface="Andalus" pitchFamily="18" charset="-78"/>
              </a:rPr>
              <a:t>(3)  The value of supply of services in relation to booking of tickets for travel by air provided by an air travel agent, shall be deemed to be an amount calculated at the rate of </a:t>
            </a:r>
            <a:r>
              <a:rPr lang="en-IN" sz="2800" u="sng" dirty="0">
                <a:cs typeface="Andalus" pitchFamily="18" charset="-78"/>
              </a:rPr>
              <a:t>five </a:t>
            </a:r>
            <a:r>
              <a:rPr lang="en-IN" sz="2800" u="sng" dirty="0" smtClean="0">
                <a:cs typeface="Andalus" pitchFamily="18" charset="-78"/>
              </a:rPr>
              <a:t>percent of </a:t>
            </a:r>
            <a:r>
              <a:rPr lang="en-IN" sz="2800" u="sng" dirty="0">
                <a:cs typeface="Andalus" pitchFamily="18" charset="-78"/>
              </a:rPr>
              <a:t>the basic fare in the case of domestic bookings</a:t>
            </a:r>
            <a:r>
              <a:rPr lang="en-IN" sz="2800" dirty="0">
                <a:cs typeface="Andalus" pitchFamily="18" charset="-78"/>
              </a:rPr>
              <a:t>, and at the rate of </a:t>
            </a:r>
            <a:r>
              <a:rPr lang="en-IN" sz="2800" u="sng" dirty="0">
                <a:cs typeface="Andalus" pitchFamily="18" charset="-78"/>
              </a:rPr>
              <a:t>ten per </a:t>
            </a:r>
            <a:r>
              <a:rPr lang="en-IN" sz="2800" u="sng" dirty="0" smtClean="0">
                <a:cs typeface="Andalus" pitchFamily="18" charset="-78"/>
              </a:rPr>
              <a:t>cent </a:t>
            </a:r>
            <a:r>
              <a:rPr lang="en-IN" sz="2800" u="sng" dirty="0">
                <a:cs typeface="Andalus" pitchFamily="18" charset="-78"/>
              </a:rPr>
              <a:t>of the basic fare in the case of international bookings </a:t>
            </a:r>
            <a:r>
              <a:rPr lang="en-IN" sz="2800" dirty="0">
                <a:cs typeface="Andalus" pitchFamily="18" charset="-78"/>
              </a:rPr>
              <a:t>of passage for travel by air.  </a:t>
            </a:r>
          </a:p>
          <a:p>
            <a:pPr marL="612775" lvl="2" indent="-342900" algn="just" defTabSz="895350">
              <a:buSzPct val="100000"/>
              <a:buFont typeface="Wingdings" panose="05000000000000000000" pitchFamily="2" charset="2"/>
              <a:buChar char="§"/>
            </a:pPr>
            <a:r>
              <a:rPr lang="en-IN" sz="2800" dirty="0">
                <a:cs typeface="Andalus" pitchFamily="18" charset="-78"/>
              </a:rPr>
              <a:t>Explanation - For the purposes of this sub-rule, the expression “basic fare” means that part of the air fare on which commission is normally paid to the air travel agent by the airline. </a:t>
            </a:r>
          </a:p>
          <a:p>
            <a:pPr marL="269875" lvl="2" indent="0" algn="just" defTabSz="895350">
              <a:buSzPct val="100000"/>
              <a:buNone/>
            </a:pPr>
            <a:endParaRPr lang="en-IN" sz="2000" i="1" dirty="0">
              <a:cs typeface="Andalus" pitchFamily="18" charset="-78"/>
            </a:endParaRPr>
          </a:p>
        </p:txBody>
      </p:sp>
    </p:spTree>
    <p:extLst>
      <p:ext uri="{BB962C8B-B14F-4D97-AF65-F5344CB8AC3E}">
        <p14:creationId xmlns:p14="http://schemas.microsoft.com/office/powerpoint/2010/main" val="10405236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381056" cy="936104"/>
          </a:xfrm>
          <a:solidFill>
            <a:schemeClr val="bg1"/>
          </a:solidFill>
        </p:spPr>
        <p:txBody>
          <a:bodyPr>
            <a:normAutofit/>
          </a:bodyPr>
          <a:lstStyle/>
          <a:p>
            <a:pPr>
              <a:lnSpc>
                <a:spcPts val="3000"/>
              </a:lnSpc>
            </a:pPr>
            <a:r>
              <a:rPr lang="en-IN" sz="3600" b="1" dirty="0" smtClean="0">
                <a:solidFill>
                  <a:schemeClr val="tx2"/>
                </a:solidFill>
                <a:latin typeface="+mn-lt"/>
              </a:rPr>
              <a:t>Life insurance business (ULIP type)</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4294967295"/>
          </p:nvPr>
        </p:nvSpPr>
        <p:spPr>
          <a:xfrm>
            <a:off x="107504" y="1143000"/>
            <a:ext cx="720080" cy="174848"/>
          </a:xfrm>
          <a:prstGeom prst="rect">
            <a:avLst/>
          </a:prstGeom>
        </p:spPr>
        <p:txBody>
          <a:bodyPr/>
          <a:lstStyle/>
          <a:p>
            <a:fld id="{24E46BEC-6E5E-479C-8D24-A4952787BCBF}" type="slidenum">
              <a:rPr lang="en-GB" sz="1400" b="1" spc="600" smtClean="0">
                <a:solidFill>
                  <a:schemeClr val="bg1"/>
                </a:solidFill>
              </a:rPr>
              <a:pPr/>
              <a:t>29</a:t>
            </a:fld>
            <a:endParaRPr lang="en-GB" sz="1400" b="1" spc="600" dirty="0">
              <a:solidFill>
                <a:schemeClr val="bg1"/>
              </a:solidFill>
            </a:endParaRPr>
          </a:p>
        </p:txBody>
      </p:sp>
      <p:sp>
        <p:nvSpPr>
          <p:cNvPr id="8" name="Content Placeholder 2"/>
          <p:cNvSpPr>
            <a:spLocks noGrp="1"/>
          </p:cNvSpPr>
          <p:nvPr>
            <p:ph idx="1"/>
          </p:nvPr>
        </p:nvSpPr>
        <p:spPr>
          <a:xfrm>
            <a:off x="215516" y="1556792"/>
            <a:ext cx="8712968" cy="5184576"/>
          </a:xfrm>
          <a:noFill/>
        </p:spPr>
        <p:txBody>
          <a:bodyPr>
            <a:normAutofit fontScale="85000" lnSpcReduction="20000"/>
          </a:bodyPr>
          <a:lstStyle/>
          <a:p>
            <a:pPr marL="612775" lvl="2" indent="-342900" algn="just" defTabSz="895350">
              <a:buSzPct val="100000"/>
              <a:buFont typeface="Wingdings" panose="05000000000000000000" pitchFamily="2" charset="2"/>
              <a:buChar char="§"/>
            </a:pPr>
            <a:r>
              <a:rPr lang="en-IN" sz="2800" dirty="0">
                <a:cs typeface="Andalus" pitchFamily="18" charset="-78"/>
              </a:rPr>
              <a:t>(4)  The value of supply of services in relation to life insurance business shall be: </a:t>
            </a:r>
          </a:p>
          <a:p>
            <a:pPr marL="612775" lvl="2" indent="-342900" algn="just" defTabSz="895350">
              <a:buSzPct val="100000"/>
              <a:buFont typeface="Wingdings" panose="05000000000000000000" pitchFamily="2" charset="2"/>
              <a:buChar char="§"/>
            </a:pPr>
            <a:r>
              <a:rPr lang="en-IN" sz="2800" dirty="0">
                <a:cs typeface="Andalus" pitchFamily="18" charset="-78"/>
              </a:rPr>
              <a:t>(a)   the gross premium charged from a policy holder reduced by the amount allocated for investment, or savings on behalf of the policy holder, if such amount is intimated to the policy holder at the time of supply of service; </a:t>
            </a:r>
          </a:p>
          <a:p>
            <a:pPr marL="612775" lvl="2" indent="-342900" algn="just" defTabSz="895350">
              <a:buSzPct val="100000"/>
              <a:buFont typeface="Wingdings" panose="05000000000000000000" pitchFamily="2" charset="2"/>
              <a:buChar char="§"/>
            </a:pPr>
            <a:r>
              <a:rPr lang="en-IN" sz="2800" dirty="0">
                <a:cs typeface="Andalus" pitchFamily="18" charset="-78"/>
              </a:rPr>
              <a:t>(b)   in case of single premium annuity policies other than (a),  </a:t>
            </a:r>
            <a:r>
              <a:rPr lang="en-IN" sz="2800" b="1" u="sng" dirty="0">
                <a:cs typeface="Andalus" pitchFamily="18" charset="-78"/>
              </a:rPr>
              <a:t>ten per </a:t>
            </a:r>
            <a:r>
              <a:rPr lang="en-IN" sz="2800" b="1" u="sng" dirty="0" smtClean="0">
                <a:cs typeface="Andalus" pitchFamily="18" charset="-78"/>
              </a:rPr>
              <a:t>cent of </a:t>
            </a:r>
            <a:r>
              <a:rPr lang="en-IN" sz="2800" b="1" u="sng" dirty="0">
                <a:cs typeface="Andalus" pitchFamily="18" charset="-78"/>
              </a:rPr>
              <a:t>single premium </a:t>
            </a:r>
            <a:r>
              <a:rPr lang="en-IN" sz="2800" dirty="0">
                <a:cs typeface="Andalus" pitchFamily="18" charset="-78"/>
              </a:rPr>
              <a:t>charged from the policy holder; or </a:t>
            </a:r>
          </a:p>
          <a:p>
            <a:pPr marL="612775" lvl="2" indent="-342900" algn="just" defTabSz="895350">
              <a:buSzPct val="100000"/>
              <a:buFont typeface="Wingdings" panose="05000000000000000000" pitchFamily="2" charset="2"/>
              <a:buChar char="§"/>
            </a:pPr>
            <a:r>
              <a:rPr lang="en-IN" sz="2800" dirty="0">
                <a:cs typeface="Andalus" pitchFamily="18" charset="-78"/>
              </a:rPr>
              <a:t>(c)   in all other cases, </a:t>
            </a:r>
            <a:r>
              <a:rPr lang="en-IN" sz="2800" b="1" u="sng" dirty="0" smtClean="0">
                <a:cs typeface="Andalus" pitchFamily="18" charset="-78"/>
              </a:rPr>
              <a:t>25% of </a:t>
            </a:r>
            <a:r>
              <a:rPr lang="en-IN" sz="2800" b="1" u="sng" dirty="0">
                <a:cs typeface="Andalus" pitchFamily="18" charset="-78"/>
              </a:rPr>
              <a:t>the premium </a:t>
            </a:r>
            <a:r>
              <a:rPr lang="en-IN" sz="2800" dirty="0">
                <a:cs typeface="Andalus" pitchFamily="18" charset="-78"/>
              </a:rPr>
              <a:t>charged from the policy holder </a:t>
            </a:r>
            <a:r>
              <a:rPr lang="en-IN" sz="2800" b="1" u="sng" dirty="0">
                <a:cs typeface="Andalus" pitchFamily="18" charset="-78"/>
              </a:rPr>
              <a:t>in the first year </a:t>
            </a:r>
            <a:r>
              <a:rPr lang="en-IN" sz="2800" dirty="0">
                <a:cs typeface="Andalus" pitchFamily="18" charset="-78"/>
              </a:rPr>
              <a:t>and </a:t>
            </a:r>
            <a:r>
              <a:rPr lang="en-IN" sz="2800" b="1" u="sng" dirty="0" smtClean="0">
                <a:cs typeface="Andalus" pitchFamily="18" charset="-78"/>
              </a:rPr>
              <a:t>12.5% of </a:t>
            </a:r>
            <a:r>
              <a:rPr lang="en-IN" sz="2800" b="1" u="sng" dirty="0">
                <a:cs typeface="Andalus" pitchFamily="18" charset="-78"/>
              </a:rPr>
              <a:t>the premium charged from policy holder in subsequent years</a:t>
            </a:r>
            <a:r>
              <a:rPr lang="en-IN" sz="2800" dirty="0">
                <a:cs typeface="Andalus" pitchFamily="18" charset="-78"/>
              </a:rPr>
              <a:t>: </a:t>
            </a:r>
          </a:p>
          <a:p>
            <a:pPr marL="612775" lvl="2" indent="-342900" algn="just" defTabSz="895350">
              <a:buSzPct val="100000"/>
              <a:buFont typeface="Wingdings" panose="05000000000000000000" pitchFamily="2" charset="2"/>
              <a:buChar char="§"/>
            </a:pPr>
            <a:r>
              <a:rPr lang="en-IN" sz="2800" dirty="0">
                <a:cs typeface="Andalus" pitchFamily="18" charset="-78"/>
              </a:rPr>
              <a:t>Provided that nothing contained in this sub-rule shall apply where the entire premium paid by the policy holder is only towards the risk cover in life insurance. </a:t>
            </a:r>
            <a:endParaRPr lang="en-IN" sz="2000" i="1" dirty="0">
              <a:cs typeface="Andalus" pitchFamily="18" charset="-78"/>
            </a:endParaRPr>
          </a:p>
        </p:txBody>
      </p:sp>
    </p:spTree>
    <p:extLst>
      <p:ext uri="{BB962C8B-B14F-4D97-AF65-F5344CB8AC3E}">
        <p14:creationId xmlns:p14="http://schemas.microsoft.com/office/powerpoint/2010/main" val="1314178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228656" cy="936104"/>
          </a:xfrm>
          <a:solidFill>
            <a:schemeClr val="bg1"/>
          </a:solidFill>
        </p:spPr>
        <p:txBody>
          <a:bodyPr>
            <a:normAutofit/>
          </a:bodyPr>
          <a:lstStyle/>
          <a:p>
            <a:pPr>
              <a:lnSpc>
                <a:spcPts val="3000"/>
              </a:lnSpc>
            </a:pPr>
            <a:r>
              <a:rPr lang="en-IN" sz="3600" b="1" dirty="0" smtClean="0">
                <a:solidFill>
                  <a:schemeClr val="tx2"/>
                </a:solidFill>
                <a:latin typeface="+mn-lt"/>
              </a:rPr>
              <a:t>What is Consideration</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4294967295"/>
          </p:nvPr>
        </p:nvSpPr>
        <p:spPr>
          <a:xfrm>
            <a:off x="107504" y="1143000"/>
            <a:ext cx="720080" cy="174848"/>
          </a:xfrm>
          <a:prstGeom prst="rect">
            <a:avLst/>
          </a:prstGeom>
        </p:spPr>
        <p:txBody>
          <a:bodyPr/>
          <a:lstStyle/>
          <a:p>
            <a:fld id="{24E46BEC-6E5E-479C-8D24-A4952787BCBF}" type="slidenum">
              <a:rPr lang="en-GB" sz="1400" b="1" spc="600" smtClean="0">
                <a:solidFill>
                  <a:schemeClr val="bg1"/>
                </a:solidFill>
              </a:rPr>
              <a:pPr/>
              <a:t>3</a:t>
            </a:fld>
            <a:endParaRPr lang="en-GB" sz="1400" b="1" spc="600" dirty="0">
              <a:solidFill>
                <a:schemeClr val="bg1"/>
              </a:solidFill>
            </a:endParaRPr>
          </a:p>
        </p:txBody>
      </p:sp>
      <p:sp>
        <p:nvSpPr>
          <p:cNvPr id="8" name="Content Placeholder 2"/>
          <p:cNvSpPr>
            <a:spLocks noGrp="1"/>
          </p:cNvSpPr>
          <p:nvPr>
            <p:ph idx="1"/>
          </p:nvPr>
        </p:nvSpPr>
        <p:spPr>
          <a:xfrm>
            <a:off x="251520" y="1556792"/>
            <a:ext cx="8712968" cy="4824536"/>
          </a:xfrm>
          <a:noFill/>
        </p:spPr>
        <p:txBody>
          <a:bodyPr>
            <a:normAutofit fontScale="77500" lnSpcReduction="20000"/>
          </a:bodyPr>
          <a:lstStyle/>
          <a:p>
            <a:pPr algn="just">
              <a:buNone/>
            </a:pPr>
            <a:r>
              <a:rPr lang="en-US" sz="2800" dirty="0"/>
              <a:t>“</a:t>
            </a:r>
            <a:r>
              <a:rPr lang="en-US" sz="2800" b="1" dirty="0">
                <a:cs typeface="Andalus" panose="02020603050405020304" pitchFamily="18" charset="-78"/>
              </a:rPr>
              <a:t>Consideration” </a:t>
            </a:r>
            <a:r>
              <a:rPr lang="en-IN" sz="2800" b="1" dirty="0">
                <a:cs typeface="Andalus" panose="02020603050405020304" pitchFamily="18" charset="-78"/>
              </a:rPr>
              <a:t>in relation to the supply of goods or services or both includes</a:t>
            </a:r>
            <a:r>
              <a:rPr lang="en-IN" sz="2800" b="1" dirty="0" smtClean="0">
                <a:cs typeface="Andalus" panose="02020603050405020304" pitchFamily="18" charset="-78"/>
              </a:rPr>
              <a:t>––</a:t>
            </a:r>
            <a:endParaRPr lang="en-US" sz="1600" dirty="0">
              <a:cs typeface="Andalus" panose="02020603050405020304" pitchFamily="18" charset="-78"/>
            </a:endParaRPr>
          </a:p>
          <a:p>
            <a:pPr algn="just">
              <a:buFont typeface="Wingdings" panose="05000000000000000000" pitchFamily="2" charset="2"/>
              <a:buChar char="§"/>
            </a:pPr>
            <a:r>
              <a:rPr lang="en-IN" sz="2800" dirty="0">
                <a:cs typeface="Andalus" panose="02020603050405020304" pitchFamily="18" charset="-78"/>
              </a:rPr>
              <a:t>(a) any payment made or to be made, whether in money or otherwise, in respect of, in response to, or for the inducement of, the supply of goods or services or both, whether by the recipient or by any other person </a:t>
            </a:r>
            <a:r>
              <a:rPr lang="en-IN" sz="2800" b="1" dirty="0">
                <a:solidFill>
                  <a:srgbClr val="00B050"/>
                </a:solidFill>
                <a:cs typeface="Andalus" panose="02020603050405020304" pitchFamily="18" charset="-78"/>
              </a:rPr>
              <a:t>but shall not include any subsidy given by the Central Government or a State Government</a:t>
            </a:r>
            <a:r>
              <a:rPr lang="en-IN" sz="2800" dirty="0">
                <a:cs typeface="Andalus" panose="02020603050405020304" pitchFamily="18" charset="-78"/>
              </a:rPr>
              <a:t>;</a:t>
            </a:r>
          </a:p>
          <a:p>
            <a:pPr algn="just">
              <a:buFont typeface="Wingdings" panose="05000000000000000000" pitchFamily="2" charset="2"/>
              <a:buChar char="§"/>
            </a:pPr>
            <a:r>
              <a:rPr lang="en-IN" sz="2800" dirty="0">
                <a:cs typeface="Andalus" panose="02020603050405020304" pitchFamily="18" charset="-78"/>
              </a:rPr>
              <a:t> (b) the monetary value of any act or forbearance, in respect of, in response to, or for the inducement of, the supply of goods or services or both, whether by the recipient or by any other person </a:t>
            </a:r>
            <a:r>
              <a:rPr lang="en-IN" sz="2800" b="1" dirty="0">
                <a:solidFill>
                  <a:srgbClr val="00B050"/>
                </a:solidFill>
                <a:cs typeface="Andalus" panose="02020603050405020304" pitchFamily="18" charset="-78"/>
              </a:rPr>
              <a:t>but shall not include any subsidy given by the Central Government or a State Government</a:t>
            </a:r>
            <a:r>
              <a:rPr lang="en-IN" sz="2800" dirty="0">
                <a:cs typeface="Andalus" panose="02020603050405020304" pitchFamily="18" charset="-78"/>
              </a:rPr>
              <a:t>:</a:t>
            </a:r>
          </a:p>
          <a:p>
            <a:pPr algn="just">
              <a:buFont typeface="Wingdings" panose="05000000000000000000" pitchFamily="2" charset="2"/>
              <a:buChar char="§"/>
            </a:pPr>
            <a:r>
              <a:rPr lang="en-IN" sz="2800" dirty="0">
                <a:cs typeface="Andalus" panose="02020603050405020304" pitchFamily="18" charset="-78"/>
              </a:rPr>
              <a:t>Provided that a deposit given in respect of the supply of goods or services or both shall not be considered as payment made for such supply unless the supplier applies such deposit as consideration for the said supply</a:t>
            </a:r>
            <a:r>
              <a:rPr lang="en-US" sz="2800" dirty="0" smtClean="0">
                <a:cs typeface="Andalus" panose="02020603050405020304" pitchFamily="18" charset="-78"/>
              </a:rPr>
              <a:t>	      	             </a:t>
            </a:r>
            <a:r>
              <a:rPr lang="en-US" sz="2800" b="1" dirty="0" smtClean="0">
                <a:cs typeface="Andalus" panose="02020603050405020304" pitchFamily="18" charset="-78"/>
              </a:rPr>
              <a:t>[</a:t>
            </a:r>
            <a:r>
              <a:rPr lang="en-US" sz="2800" b="1" dirty="0">
                <a:cs typeface="Andalus" panose="02020603050405020304" pitchFamily="18" charset="-78"/>
              </a:rPr>
              <a:t>Section </a:t>
            </a:r>
            <a:r>
              <a:rPr lang="en-US" sz="2800" b="1" dirty="0" smtClean="0">
                <a:cs typeface="Andalus" panose="02020603050405020304" pitchFamily="18" charset="-78"/>
              </a:rPr>
              <a:t>2(31)of </a:t>
            </a:r>
            <a:r>
              <a:rPr lang="en-US" sz="2800" b="1" dirty="0">
                <a:cs typeface="Andalus" panose="02020603050405020304" pitchFamily="18" charset="-78"/>
              </a:rPr>
              <a:t>Model GST Law]</a:t>
            </a:r>
          </a:p>
          <a:p>
            <a:pPr algn="just">
              <a:buFont typeface="Wingdings" panose="05000000000000000000" pitchFamily="2" charset="2"/>
              <a:buChar char="§"/>
            </a:pPr>
            <a:endParaRPr lang="en-US" sz="2400" dirty="0">
              <a:cs typeface="Andalus" panose="02020603050405020304" pitchFamily="18" charset="-78"/>
            </a:endParaRPr>
          </a:p>
        </p:txBody>
      </p:sp>
    </p:spTree>
    <p:extLst>
      <p:ext uri="{BB962C8B-B14F-4D97-AF65-F5344CB8AC3E}">
        <p14:creationId xmlns:p14="http://schemas.microsoft.com/office/powerpoint/2010/main" val="2206135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381056" cy="936104"/>
          </a:xfrm>
          <a:solidFill>
            <a:schemeClr val="bg1"/>
          </a:solidFill>
        </p:spPr>
        <p:txBody>
          <a:bodyPr>
            <a:normAutofit/>
          </a:bodyPr>
          <a:lstStyle/>
          <a:p>
            <a:pPr>
              <a:lnSpc>
                <a:spcPts val="3000"/>
              </a:lnSpc>
            </a:pPr>
            <a:r>
              <a:rPr lang="en-IN" sz="3600" b="1" dirty="0" smtClean="0">
                <a:solidFill>
                  <a:schemeClr val="tx2"/>
                </a:solidFill>
                <a:latin typeface="+mn-lt"/>
              </a:rPr>
              <a:t>Second hand goods</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4294967295"/>
          </p:nvPr>
        </p:nvSpPr>
        <p:spPr>
          <a:xfrm>
            <a:off x="107504" y="1143000"/>
            <a:ext cx="720080" cy="174848"/>
          </a:xfrm>
          <a:prstGeom prst="rect">
            <a:avLst/>
          </a:prstGeom>
        </p:spPr>
        <p:txBody>
          <a:bodyPr/>
          <a:lstStyle/>
          <a:p>
            <a:fld id="{24E46BEC-6E5E-479C-8D24-A4952787BCBF}" type="slidenum">
              <a:rPr lang="en-GB" sz="1400" b="1" spc="600" smtClean="0">
                <a:solidFill>
                  <a:schemeClr val="bg1"/>
                </a:solidFill>
              </a:rPr>
              <a:pPr/>
              <a:t>30</a:t>
            </a:fld>
            <a:endParaRPr lang="en-GB" sz="1400" b="1" spc="600" dirty="0">
              <a:solidFill>
                <a:schemeClr val="bg1"/>
              </a:solidFill>
            </a:endParaRPr>
          </a:p>
        </p:txBody>
      </p:sp>
      <p:sp>
        <p:nvSpPr>
          <p:cNvPr id="8" name="Content Placeholder 2"/>
          <p:cNvSpPr>
            <a:spLocks noGrp="1"/>
          </p:cNvSpPr>
          <p:nvPr>
            <p:ph idx="1"/>
          </p:nvPr>
        </p:nvSpPr>
        <p:spPr>
          <a:xfrm>
            <a:off x="215516" y="1556792"/>
            <a:ext cx="8712968" cy="5184576"/>
          </a:xfrm>
          <a:noFill/>
        </p:spPr>
        <p:txBody>
          <a:bodyPr>
            <a:normAutofit/>
          </a:bodyPr>
          <a:lstStyle/>
          <a:p>
            <a:pPr marL="612775" lvl="2" indent="-342900" algn="just" defTabSz="895350">
              <a:buSzPct val="100000"/>
              <a:buFont typeface="Wingdings" panose="05000000000000000000" pitchFamily="2" charset="2"/>
              <a:buChar char="§"/>
            </a:pPr>
            <a:r>
              <a:rPr lang="en-IN" sz="2800" dirty="0">
                <a:cs typeface="Andalus" pitchFamily="18" charset="-78"/>
              </a:rPr>
              <a:t>(5) Where a taxable supply is provided by a person dealing in </a:t>
            </a:r>
            <a:r>
              <a:rPr lang="en-IN" sz="2800" u="sng" dirty="0">
                <a:cs typeface="Andalus" pitchFamily="18" charset="-78"/>
              </a:rPr>
              <a:t>buying and selling of second hand goods </a:t>
            </a:r>
            <a:r>
              <a:rPr lang="en-IN" sz="2800" dirty="0">
                <a:cs typeface="Andalus" pitchFamily="18" charset="-78"/>
              </a:rPr>
              <a:t>i.e. used goods as such or after such minor processing which does not change the nature of the goods and where no input tax credit has been availed on purchase of such goods, the </a:t>
            </a:r>
            <a:r>
              <a:rPr lang="en-IN" sz="2800" u="sng" dirty="0">
                <a:cs typeface="Andalus" pitchFamily="18" charset="-78"/>
              </a:rPr>
              <a:t>value of supply shall be the difference between the selling price and purchase price</a:t>
            </a:r>
            <a:r>
              <a:rPr lang="en-IN" sz="2800" dirty="0">
                <a:cs typeface="Andalus" pitchFamily="18" charset="-78"/>
              </a:rPr>
              <a:t> and where the value of such supply is negative it shall be ignored. </a:t>
            </a:r>
          </a:p>
        </p:txBody>
      </p:sp>
    </p:spTree>
    <p:extLst>
      <p:ext uri="{BB962C8B-B14F-4D97-AF65-F5344CB8AC3E}">
        <p14:creationId xmlns:p14="http://schemas.microsoft.com/office/powerpoint/2010/main" val="18106746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381056" cy="936104"/>
          </a:xfrm>
          <a:solidFill>
            <a:schemeClr val="bg1"/>
          </a:solidFill>
        </p:spPr>
        <p:txBody>
          <a:bodyPr>
            <a:normAutofit/>
          </a:bodyPr>
          <a:lstStyle/>
          <a:p>
            <a:pPr>
              <a:lnSpc>
                <a:spcPts val="3000"/>
              </a:lnSpc>
            </a:pPr>
            <a:r>
              <a:rPr lang="en-IN" sz="3600" b="1" dirty="0" smtClean="0">
                <a:solidFill>
                  <a:schemeClr val="tx2"/>
                </a:solidFill>
                <a:latin typeface="+mn-lt"/>
              </a:rPr>
              <a:t>Second hand </a:t>
            </a:r>
            <a:r>
              <a:rPr lang="en-IN" sz="3600" b="1" dirty="0" smtClean="0">
                <a:solidFill>
                  <a:schemeClr val="tx2"/>
                </a:solidFill>
                <a:latin typeface="+mn-lt"/>
              </a:rPr>
              <a:t>goods- </a:t>
            </a:r>
            <a:r>
              <a:rPr lang="en-IN" sz="3600" b="1" dirty="0">
                <a:solidFill>
                  <a:schemeClr val="tx2"/>
                </a:solidFill>
                <a:latin typeface="+mn-lt"/>
              </a:rPr>
              <a:t>E</a:t>
            </a:r>
            <a:r>
              <a:rPr lang="en-IN" sz="3600" b="1" dirty="0" smtClean="0">
                <a:solidFill>
                  <a:schemeClr val="tx2"/>
                </a:solidFill>
                <a:latin typeface="+mn-lt"/>
              </a:rPr>
              <a:t>xample</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4294967295"/>
          </p:nvPr>
        </p:nvSpPr>
        <p:spPr>
          <a:xfrm>
            <a:off x="107504" y="1143000"/>
            <a:ext cx="720080" cy="174848"/>
          </a:xfrm>
          <a:prstGeom prst="rect">
            <a:avLst/>
          </a:prstGeom>
        </p:spPr>
        <p:txBody>
          <a:bodyPr/>
          <a:lstStyle/>
          <a:p>
            <a:fld id="{24E46BEC-6E5E-479C-8D24-A4952787BCBF}" type="slidenum">
              <a:rPr lang="en-GB" sz="1400" b="1" spc="600" smtClean="0">
                <a:solidFill>
                  <a:schemeClr val="bg1"/>
                </a:solidFill>
              </a:rPr>
              <a:pPr/>
              <a:t>31</a:t>
            </a:fld>
            <a:endParaRPr lang="en-GB" sz="1400" b="1" spc="600" dirty="0">
              <a:solidFill>
                <a:schemeClr val="bg1"/>
              </a:solidFill>
            </a:endParaRPr>
          </a:p>
        </p:txBody>
      </p:sp>
      <p:sp>
        <p:nvSpPr>
          <p:cNvPr id="8" name="Content Placeholder 2"/>
          <p:cNvSpPr>
            <a:spLocks noGrp="1"/>
          </p:cNvSpPr>
          <p:nvPr>
            <p:ph idx="1"/>
          </p:nvPr>
        </p:nvSpPr>
        <p:spPr>
          <a:xfrm>
            <a:off x="215516" y="1556792"/>
            <a:ext cx="8712968" cy="5184576"/>
          </a:xfrm>
          <a:noFill/>
        </p:spPr>
        <p:txBody>
          <a:bodyPr>
            <a:normAutofit/>
          </a:bodyPr>
          <a:lstStyle/>
          <a:p>
            <a:pPr marL="612775" lvl="2" indent="-342900" algn="just" defTabSz="895350">
              <a:buSzPct val="100000"/>
              <a:buFont typeface="Wingdings" panose="05000000000000000000" pitchFamily="2" charset="2"/>
              <a:buChar char="§"/>
            </a:pPr>
            <a:r>
              <a:rPr lang="en-IN" sz="2800" dirty="0" smtClean="0">
                <a:cs typeface="Andalus" pitchFamily="18" charset="-78"/>
              </a:rPr>
              <a:t>A person sells his </a:t>
            </a:r>
            <a:r>
              <a:rPr lang="en-IN" sz="2800" dirty="0" err="1" smtClean="0">
                <a:cs typeface="Andalus" pitchFamily="18" charset="-78"/>
              </a:rPr>
              <a:t>Maruti</a:t>
            </a:r>
            <a:r>
              <a:rPr lang="en-IN" sz="2800" dirty="0" smtClean="0">
                <a:cs typeface="Andalus" pitchFamily="18" charset="-78"/>
              </a:rPr>
              <a:t> Alto car to a company Mahindra first choice for </a:t>
            </a:r>
            <a:r>
              <a:rPr lang="en-IN" sz="2800" dirty="0" err="1" smtClean="0">
                <a:cs typeface="Andalus" pitchFamily="18" charset="-78"/>
              </a:rPr>
              <a:t>Rs</a:t>
            </a:r>
            <a:r>
              <a:rPr lang="en-IN" sz="2800" dirty="0" smtClean="0">
                <a:cs typeface="Andalus" pitchFamily="18" charset="-78"/>
              </a:rPr>
              <a:t>. 50000/-. The company refurbishes the car and adds some material worth Rs.20000/- and further sells the car for </a:t>
            </a:r>
            <a:r>
              <a:rPr lang="en-IN" sz="2800" dirty="0" err="1" smtClean="0">
                <a:cs typeface="Andalus" pitchFamily="18" charset="-78"/>
              </a:rPr>
              <a:t>Rs</a:t>
            </a:r>
            <a:r>
              <a:rPr lang="en-IN" sz="2800" dirty="0" smtClean="0">
                <a:cs typeface="Andalus" pitchFamily="18" charset="-78"/>
              </a:rPr>
              <a:t>. 90000/-.  </a:t>
            </a:r>
          </a:p>
          <a:p>
            <a:pPr marL="612775" lvl="2" indent="-342900" algn="just" defTabSz="895350">
              <a:buSzPct val="100000"/>
              <a:buFont typeface="Wingdings" panose="05000000000000000000" pitchFamily="2" charset="2"/>
              <a:buChar char="§"/>
            </a:pPr>
            <a:r>
              <a:rPr lang="en-IN" sz="2800" dirty="0" smtClean="0">
                <a:cs typeface="Andalus" pitchFamily="18" charset="-78"/>
              </a:rPr>
              <a:t>Whether the first Supply from the person to company is taxable?  </a:t>
            </a:r>
          </a:p>
          <a:p>
            <a:pPr marL="612775" lvl="2" indent="-342900" algn="just" defTabSz="895350">
              <a:buSzPct val="100000"/>
              <a:buFont typeface="Wingdings" panose="05000000000000000000" pitchFamily="2" charset="2"/>
              <a:buChar char="§"/>
            </a:pPr>
            <a:r>
              <a:rPr lang="en-IN" sz="2800" dirty="0">
                <a:cs typeface="Andalus" pitchFamily="18" charset="-78"/>
              </a:rPr>
              <a:t>What should be the </a:t>
            </a:r>
            <a:r>
              <a:rPr lang="en-IN" sz="2800" dirty="0" smtClean="0">
                <a:cs typeface="Andalus" pitchFamily="18" charset="-78"/>
              </a:rPr>
              <a:t>taxable value for GST purposes? On the first supply? On the second supply from company? </a:t>
            </a:r>
            <a:endParaRPr lang="en-IN" sz="2800" dirty="0" smtClean="0">
              <a:cs typeface="Andalus" pitchFamily="18" charset="-78"/>
            </a:endParaRPr>
          </a:p>
        </p:txBody>
      </p:sp>
    </p:spTree>
    <p:extLst>
      <p:ext uri="{BB962C8B-B14F-4D97-AF65-F5344CB8AC3E}">
        <p14:creationId xmlns:p14="http://schemas.microsoft.com/office/powerpoint/2010/main" val="40354777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381056" cy="936104"/>
          </a:xfrm>
          <a:solidFill>
            <a:schemeClr val="bg1"/>
          </a:solidFill>
        </p:spPr>
        <p:txBody>
          <a:bodyPr>
            <a:normAutofit/>
          </a:bodyPr>
          <a:lstStyle/>
          <a:p>
            <a:pPr>
              <a:lnSpc>
                <a:spcPts val="3000"/>
              </a:lnSpc>
            </a:pPr>
            <a:r>
              <a:rPr lang="en-IN" sz="3600" b="1" dirty="0" smtClean="0">
                <a:solidFill>
                  <a:schemeClr val="tx2"/>
                </a:solidFill>
                <a:latin typeface="+mn-lt"/>
              </a:rPr>
              <a:t>Vouchers</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4294967295"/>
          </p:nvPr>
        </p:nvSpPr>
        <p:spPr>
          <a:xfrm>
            <a:off x="107504" y="1143000"/>
            <a:ext cx="720080" cy="174848"/>
          </a:xfrm>
          <a:prstGeom prst="rect">
            <a:avLst/>
          </a:prstGeom>
        </p:spPr>
        <p:txBody>
          <a:bodyPr/>
          <a:lstStyle/>
          <a:p>
            <a:fld id="{24E46BEC-6E5E-479C-8D24-A4952787BCBF}" type="slidenum">
              <a:rPr lang="en-GB" sz="1400" b="1" spc="600" smtClean="0">
                <a:solidFill>
                  <a:schemeClr val="bg1"/>
                </a:solidFill>
              </a:rPr>
              <a:pPr/>
              <a:t>32</a:t>
            </a:fld>
            <a:endParaRPr lang="en-GB" sz="1400" b="1" spc="600" dirty="0">
              <a:solidFill>
                <a:schemeClr val="bg1"/>
              </a:solidFill>
            </a:endParaRPr>
          </a:p>
        </p:txBody>
      </p:sp>
      <p:sp>
        <p:nvSpPr>
          <p:cNvPr id="8" name="Content Placeholder 2"/>
          <p:cNvSpPr>
            <a:spLocks noGrp="1"/>
          </p:cNvSpPr>
          <p:nvPr>
            <p:ph idx="1"/>
          </p:nvPr>
        </p:nvSpPr>
        <p:spPr>
          <a:xfrm>
            <a:off x="215516" y="1556792"/>
            <a:ext cx="8712968" cy="5184576"/>
          </a:xfrm>
          <a:noFill/>
        </p:spPr>
        <p:txBody>
          <a:bodyPr>
            <a:normAutofit/>
          </a:bodyPr>
          <a:lstStyle/>
          <a:p>
            <a:pPr marL="612775" lvl="2" indent="-342900" algn="just" defTabSz="895350">
              <a:buSzPct val="100000"/>
              <a:buFont typeface="Wingdings" panose="05000000000000000000" pitchFamily="2" charset="2"/>
              <a:buChar char="§"/>
            </a:pPr>
            <a:r>
              <a:rPr lang="en-IN" sz="2800" dirty="0">
                <a:cs typeface="Andalus" pitchFamily="18" charset="-78"/>
              </a:rPr>
              <a:t>(6) The value of a token, or a voucher, or a coupon, or a stamp (other than postage stamp) which is redeemable against a supply of goods or services or both shall be equal to the money value of the goods or services or both redeemable against such token, voucher, coupon, or stamp. </a:t>
            </a:r>
          </a:p>
        </p:txBody>
      </p:sp>
    </p:spTree>
    <p:extLst>
      <p:ext uri="{BB962C8B-B14F-4D97-AF65-F5344CB8AC3E}">
        <p14:creationId xmlns:p14="http://schemas.microsoft.com/office/powerpoint/2010/main" val="34785354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381056" cy="936104"/>
          </a:xfrm>
          <a:solidFill>
            <a:schemeClr val="bg1"/>
          </a:solidFill>
        </p:spPr>
        <p:txBody>
          <a:bodyPr>
            <a:normAutofit/>
          </a:bodyPr>
          <a:lstStyle/>
          <a:p>
            <a:pPr>
              <a:lnSpc>
                <a:spcPts val="3000"/>
              </a:lnSpc>
            </a:pPr>
            <a:r>
              <a:rPr lang="en-IN" sz="3600" b="1" dirty="0" smtClean="0">
                <a:solidFill>
                  <a:schemeClr val="tx2"/>
                </a:solidFill>
                <a:latin typeface="+mn-lt"/>
              </a:rPr>
              <a:t>Vouchers- Example</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4294967295"/>
          </p:nvPr>
        </p:nvSpPr>
        <p:spPr>
          <a:xfrm>
            <a:off x="107504" y="1143000"/>
            <a:ext cx="720080" cy="174848"/>
          </a:xfrm>
          <a:prstGeom prst="rect">
            <a:avLst/>
          </a:prstGeom>
        </p:spPr>
        <p:txBody>
          <a:bodyPr/>
          <a:lstStyle/>
          <a:p>
            <a:fld id="{24E46BEC-6E5E-479C-8D24-A4952787BCBF}" type="slidenum">
              <a:rPr lang="en-GB" sz="1400" b="1" spc="600" smtClean="0">
                <a:solidFill>
                  <a:schemeClr val="bg1"/>
                </a:solidFill>
              </a:rPr>
              <a:pPr/>
              <a:t>33</a:t>
            </a:fld>
            <a:endParaRPr lang="en-GB" sz="1400" b="1" spc="600" dirty="0">
              <a:solidFill>
                <a:schemeClr val="bg1"/>
              </a:solidFill>
            </a:endParaRPr>
          </a:p>
        </p:txBody>
      </p:sp>
      <p:sp>
        <p:nvSpPr>
          <p:cNvPr id="8" name="Content Placeholder 2"/>
          <p:cNvSpPr>
            <a:spLocks noGrp="1"/>
          </p:cNvSpPr>
          <p:nvPr>
            <p:ph idx="1"/>
          </p:nvPr>
        </p:nvSpPr>
        <p:spPr>
          <a:xfrm>
            <a:off x="215516" y="1556792"/>
            <a:ext cx="8712968" cy="5184576"/>
          </a:xfrm>
          <a:noFill/>
        </p:spPr>
        <p:txBody>
          <a:bodyPr>
            <a:normAutofit/>
          </a:bodyPr>
          <a:lstStyle/>
          <a:p>
            <a:pPr marL="612775" lvl="2" indent="-342900" algn="just" defTabSz="895350">
              <a:buSzPct val="100000"/>
              <a:buFont typeface="Wingdings" panose="05000000000000000000" pitchFamily="2" charset="2"/>
              <a:buChar char="§"/>
            </a:pPr>
            <a:r>
              <a:rPr lang="en-IN" sz="2800" dirty="0" smtClean="0">
                <a:cs typeface="Andalus" pitchFamily="18" charset="-78"/>
              </a:rPr>
              <a:t>A company purchases Sodexo coupons worth </a:t>
            </a:r>
            <a:r>
              <a:rPr lang="en-IN" sz="2800" dirty="0" err="1" smtClean="0">
                <a:cs typeface="Andalus" pitchFamily="18" charset="-78"/>
              </a:rPr>
              <a:t>Rs</a:t>
            </a:r>
            <a:r>
              <a:rPr lang="en-IN" sz="2800" dirty="0" smtClean="0">
                <a:cs typeface="Andalus" pitchFamily="18" charset="-78"/>
              </a:rPr>
              <a:t>. 2000/- for </a:t>
            </a:r>
            <a:r>
              <a:rPr lang="en-IN" sz="2800" dirty="0" err="1" smtClean="0">
                <a:cs typeface="Andalus" pitchFamily="18" charset="-78"/>
              </a:rPr>
              <a:t>Rs</a:t>
            </a:r>
            <a:r>
              <a:rPr lang="en-IN" sz="2800" dirty="0" smtClean="0">
                <a:cs typeface="Andalus" pitchFamily="18" charset="-78"/>
              </a:rPr>
              <a:t>. 1800/-, valid for and gifts i</a:t>
            </a:r>
            <a:r>
              <a:rPr lang="en-IN" sz="2800" dirty="0" smtClean="0">
                <a:cs typeface="Andalus" pitchFamily="18" charset="-78"/>
              </a:rPr>
              <a:t>t to one faculty for taking a lecture on GST to its employees</a:t>
            </a:r>
          </a:p>
          <a:p>
            <a:pPr marL="269875" lvl="2" indent="0" algn="just" defTabSz="895350">
              <a:buSzPct val="100000"/>
              <a:buNone/>
            </a:pPr>
            <a:endParaRPr lang="en-IN" sz="2800" dirty="0" smtClean="0">
              <a:cs typeface="Andalus" pitchFamily="18" charset="-78"/>
            </a:endParaRPr>
          </a:p>
          <a:p>
            <a:pPr marL="612775" lvl="2" indent="-342900" algn="just" defTabSz="895350">
              <a:buSzPct val="100000"/>
              <a:buFont typeface="Wingdings" panose="05000000000000000000" pitchFamily="2" charset="2"/>
              <a:buChar char="§"/>
            </a:pPr>
            <a:r>
              <a:rPr lang="en-IN" sz="2800" dirty="0" smtClean="0">
                <a:cs typeface="Andalus" pitchFamily="18" charset="-78"/>
              </a:rPr>
              <a:t>What should be the taxable value of the coupons? </a:t>
            </a:r>
          </a:p>
        </p:txBody>
      </p:sp>
    </p:spTree>
    <p:extLst>
      <p:ext uri="{BB962C8B-B14F-4D97-AF65-F5344CB8AC3E}">
        <p14:creationId xmlns:p14="http://schemas.microsoft.com/office/powerpoint/2010/main" val="24132130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381056" cy="936104"/>
          </a:xfrm>
          <a:solidFill>
            <a:schemeClr val="bg1"/>
          </a:solidFill>
        </p:spPr>
        <p:txBody>
          <a:bodyPr>
            <a:normAutofit/>
          </a:bodyPr>
          <a:lstStyle/>
          <a:p>
            <a:pPr>
              <a:lnSpc>
                <a:spcPts val="3000"/>
              </a:lnSpc>
            </a:pP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4294967295"/>
          </p:nvPr>
        </p:nvSpPr>
        <p:spPr>
          <a:xfrm>
            <a:off x="107504" y="1143000"/>
            <a:ext cx="720080" cy="174848"/>
          </a:xfrm>
          <a:prstGeom prst="rect">
            <a:avLst/>
          </a:prstGeom>
        </p:spPr>
        <p:txBody>
          <a:bodyPr/>
          <a:lstStyle/>
          <a:p>
            <a:fld id="{24E46BEC-6E5E-479C-8D24-A4952787BCBF}" type="slidenum">
              <a:rPr lang="en-GB" sz="1400" b="1" spc="600" smtClean="0">
                <a:solidFill>
                  <a:schemeClr val="bg1"/>
                </a:solidFill>
              </a:rPr>
              <a:pPr/>
              <a:t>34</a:t>
            </a:fld>
            <a:endParaRPr lang="en-GB" sz="1400" b="1" spc="600" dirty="0">
              <a:solidFill>
                <a:schemeClr val="bg1"/>
              </a:solidFill>
            </a:endParaRPr>
          </a:p>
        </p:txBody>
      </p:sp>
      <p:sp>
        <p:nvSpPr>
          <p:cNvPr id="8" name="Content Placeholder 2"/>
          <p:cNvSpPr>
            <a:spLocks noGrp="1"/>
          </p:cNvSpPr>
          <p:nvPr>
            <p:ph idx="1"/>
          </p:nvPr>
        </p:nvSpPr>
        <p:spPr>
          <a:xfrm>
            <a:off x="215516" y="1556792"/>
            <a:ext cx="8712968" cy="5184576"/>
          </a:xfrm>
          <a:noFill/>
        </p:spPr>
        <p:txBody>
          <a:bodyPr>
            <a:normAutofit/>
          </a:bodyPr>
          <a:lstStyle/>
          <a:p>
            <a:pPr marL="612775" lvl="2" indent="-342900" algn="just" defTabSz="895350">
              <a:buSzPct val="100000"/>
              <a:buFont typeface="Wingdings" panose="05000000000000000000" pitchFamily="2" charset="2"/>
              <a:buChar char="§"/>
            </a:pPr>
            <a:r>
              <a:rPr lang="en-IN" sz="2800" dirty="0">
                <a:cs typeface="Andalus" pitchFamily="18" charset="-78"/>
              </a:rPr>
              <a:t>(7)The value of taxable services provided by such class of service providers as may be notified by the Government on the recommendations of the Council as referred to in Entry 2 of Schedule I between distinct persons as referred to in section 25, other than those where input tax credit is not available under sub-section (5) of section 17, shall be deemed to be NIL. </a:t>
            </a:r>
          </a:p>
        </p:txBody>
      </p:sp>
    </p:spTree>
    <p:extLst>
      <p:ext uri="{BB962C8B-B14F-4D97-AF65-F5344CB8AC3E}">
        <p14:creationId xmlns:p14="http://schemas.microsoft.com/office/powerpoint/2010/main" val="11276114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658" y="998730"/>
            <a:ext cx="5421492" cy="702078"/>
          </a:xfrm>
          <a:solidFill>
            <a:schemeClr val="bg1"/>
          </a:solidFill>
        </p:spPr>
        <p:txBody>
          <a:bodyPr>
            <a:normAutofit/>
          </a:bodyPr>
          <a:lstStyle/>
          <a:p>
            <a:pPr>
              <a:lnSpc>
                <a:spcPts val="2250"/>
              </a:lnSpc>
            </a:pPr>
            <a:r>
              <a:rPr lang="en-IN" sz="2700" b="1" dirty="0">
                <a:solidFill>
                  <a:schemeClr val="tx2"/>
                </a:solidFill>
                <a:latin typeface="+mn-lt"/>
              </a:rPr>
              <a:t> </a:t>
            </a:r>
            <a:r>
              <a:rPr lang="en-IN" sz="2700" b="1" dirty="0" smtClean="0">
                <a:solidFill>
                  <a:schemeClr val="tx2"/>
                </a:solidFill>
                <a:latin typeface="+mn-lt"/>
              </a:rPr>
              <a:t>Valuation </a:t>
            </a:r>
            <a:r>
              <a:rPr lang="en-IN" sz="2700" b="1" dirty="0">
                <a:solidFill>
                  <a:schemeClr val="tx2"/>
                </a:solidFill>
                <a:latin typeface="+mn-lt"/>
              </a:rPr>
              <a:t>– Pure Agent</a:t>
            </a:r>
          </a:p>
        </p:txBody>
      </p:sp>
      <p:sp>
        <p:nvSpPr>
          <p:cNvPr id="4" name="Title 1"/>
          <p:cNvSpPr txBox="1">
            <a:spLocks/>
          </p:cNvSpPr>
          <p:nvPr/>
        </p:nvSpPr>
        <p:spPr>
          <a:xfrm>
            <a:off x="1143000" y="1754814"/>
            <a:ext cx="6858000" cy="131136"/>
          </a:xfrm>
          <a:prstGeom prst="rect">
            <a:avLst/>
          </a:prstGeom>
          <a:solidFill>
            <a:schemeClr val="tx2"/>
          </a:solidFill>
        </p:spPr>
        <p:txBody>
          <a:bodyPr vert="horz" lIns="68580" tIns="34290" rIns="68580" bIns="3429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sz="3300" b="1" dirty="0">
              <a:latin typeface="+mn-lt"/>
            </a:endParaRPr>
          </a:p>
        </p:txBody>
      </p:sp>
      <p:sp>
        <p:nvSpPr>
          <p:cNvPr id="5" name="Slide Number Placeholder 4"/>
          <p:cNvSpPr>
            <a:spLocks noGrp="1"/>
          </p:cNvSpPr>
          <p:nvPr>
            <p:ph type="sldNum" sz="quarter" idx="4294967295"/>
          </p:nvPr>
        </p:nvSpPr>
        <p:spPr>
          <a:xfrm>
            <a:off x="1223628" y="1714500"/>
            <a:ext cx="540060" cy="131136"/>
          </a:xfrm>
          <a:prstGeom prst="rect">
            <a:avLst/>
          </a:prstGeom>
        </p:spPr>
        <p:txBody>
          <a:bodyPr/>
          <a:lstStyle/>
          <a:p>
            <a:fld id="{24E46BEC-6E5E-479C-8D24-A4952787BCBF}" type="slidenum">
              <a:rPr lang="en-GB" sz="1050" b="1" spc="450">
                <a:solidFill>
                  <a:schemeClr val="bg1"/>
                </a:solidFill>
              </a:rPr>
              <a:pPr/>
              <a:t>35</a:t>
            </a:fld>
            <a:endParaRPr lang="en-GB" sz="1050" b="1" spc="450" dirty="0">
              <a:solidFill>
                <a:schemeClr val="bg1"/>
              </a:solidFill>
            </a:endParaRPr>
          </a:p>
        </p:txBody>
      </p:sp>
      <p:sp>
        <p:nvSpPr>
          <p:cNvPr id="8" name="Content Placeholder 2"/>
          <p:cNvSpPr>
            <a:spLocks noGrp="1"/>
          </p:cNvSpPr>
          <p:nvPr>
            <p:ph idx="1"/>
          </p:nvPr>
        </p:nvSpPr>
        <p:spPr>
          <a:xfrm>
            <a:off x="1304637" y="2024844"/>
            <a:ext cx="6534726" cy="3888432"/>
          </a:xfrm>
          <a:noFill/>
        </p:spPr>
        <p:txBody>
          <a:bodyPr>
            <a:normAutofit fontScale="92500" lnSpcReduction="20000"/>
          </a:bodyPr>
          <a:lstStyle/>
          <a:p>
            <a:pPr marL="685800" lvl="2" indent="0" algn="just" defTabSz="671513">
              <a:buSzPct val="100000"/>
              <a:buNone/>
            </a:pPr>
            <a:endParaRPr lang="en-US" dirty="0">
              <a:cs typeface="Andalus" panose="02020603050405020304" pitchFamily="18" charset="-78"/>
            </a:endParaRPr>
          </a:p>
          <a:p>
            <a:pPr lvl="2" algn="just" defTabSz="671513">
              <a:buSzPct val="100000"/>
              <a:buFont typeface="Wingdings" panose="05000000000000000000" pitchFamily="2" charset="2"/>
              <a:buChar char="§"/>
            </a:pPr>
            <a:r>
              <a:rPr lang="en-US" sz="2100" b="1" dirty="0">
                <a:cs typeface="Andalus" panose="02020603050405020304" pitchFamily="18" charset="-78"/>
              </a:rPr>
              <a:t>Example</a:t>
            </a:r>
          </a:p>
          <a:p>
            <a:pPr lvl="2" algn="just" defTabSz="671513">
              <a:buSzPct val="100000"/>
              <a:buFont typeface="Wingdings" panose="05000000000000000000" pitchFamily="2" charset="2"/>
              <a:buChar char="§"/>
            </a:pPr>
            <a:r>
              <a:rPr lang="en-US" b="1" dirty="0" smtClean="0">
                <a:cs typeface="Andalus" panose="02020603050405020304" pitchFamily="18" charset="-78"/>
              </a:rPr>
              <a:t>NACEN conducts training </a:t>
            </a:r>
            <a:r>
              <a:rPr lang="en-US" b="1" dirty="0" err="1" smtClean="0">
                <a:cs typeface="Andalus" panose="02020603050405020304" pitchFamily="18" charset="-78"/>
              </a:rPr>
              <a:t>programme</a:t>
            </a:r>
            <a:r>
              <a:rPr lang="en-US" b="1" dirty="0" smtClean="0">
                <a:cs typeface="Andalus" panose="02020603050405020304" pitchFamily="18" charset="-78"/>
              </a:rPr>
              <a:t> for VAT </a:t>
            </a:r>
            <a:r>
              <a:rPr lang="en-US" b="1" dirty="0" err="1" smtClean="0">
                <a:cs typeface="Andalus" panose="02020603050405020304" pitchFamily="18" charset="-78"/>
              </a:rPr>
              <a:t>Dept</a:t>
            </a:r>
            <a:r>
              <a:rPr lang="en-US" b="1" dirty="0" smtClean="0">
                <a:cs typeface="Andalus" panose="02020603050405020304" pitchFamily="18" charset="-78"/>
              </a:rPr>
              <a:t> and charges a fees to </a:t>
            </a:r>
            <a:r>
              <a:rPr lang="en-US" b="1" dirty="0" err="1" smtClean="0">
                <a:cs typeface="Andalus" panose="02020603050405020304" pitchFamily="18" charset="-78"/>
              </a:rPr>
              <a:t>Rs</a:t>
            </a:r>
            <a:r>
              <a:rPr lang="en-US" b="1" dirty="0" smtClean="0">
                <a:cs typeface="Andalus" panose="02020603050405020304" pitchFamily="18" charset="-78"/>
              </a:rPr>
              <a:t>. 20000/-</a:t>
            </a:r>
          </a:p>
          <a:p>
            <a:pPr lvl="2" algn="just" defTabSz="671513">
              <a:buSzPct val="100000"/>
              <a:buFont typeface="Wingdings" panose="05000000000000000000" pitchFamily="2" charset="2"/>
              <a:buChar char="§"/>
            </a:pPr>
            <a:r>
              <a:rPr lang="en-US" b="1" dirty="0" smtClean="0">
                <a:cs typeface="Andalus" panose="02020603050405020304" pitchFamily="18" charset="-78"/>
              </a:rPr>
              <a:t>VAT wants some chocolates / prizes / gifts to participants and orders a company say M/s Cadbury; Value Rs.100,000/-</a:t>
            </a:r>
          </a:p>
          <a:p>
            <a:pPr lvl="2" algn="just" defTabSz="671513">
              <a:buSzPct val="100000"/>
              <a:buFont typeface="Wingdings" panose="05000000000000000000" pitchFamily="2" charset="2"/>
              <a:buChar char="§"/>
            </a:pPr>
            <a:r>
              <a:rPr lang="en-US" b="1" dirty="0" smtClean="0">
                <a:cs typeface="Andalus" panose="02020603050405020304" pitchFamily="18" charset="-78"/>
              </a:rPr>
              <a:t>Goods arrive at NACEN and NACEN pays for it and get reimbursed from VAT </a:t>
            </a:r>
            <a:r>
              <a:rPr lang="en-US" b="1" dirty="0" err="1" smtClean="0">
                <a:cs typeface="Andalus" panose="02020603050405020304" pitchFamily="18" charset="-78"/>
              </a:rPr>
              <a:t>Dept</a:t>
            </a:r>
            <a:endParaRPr lang="en-US" b="1" dirty="0" smtClean="0">
              <a:cs typeface="Andalus" panose="02020603050405020304" pitchFamily="18" charset="-78"/>
            </a:endParaRPr>
          </a:p>
          <a:p>
            <a:pPr lvl="2" algn="just" defTabSz="671513">
              <a:buSzPct val="100000"/>
              <a:buFont typeface="Wingdings" panose="05000000000000000000" pitchFamily="2" charset="2"/>
              <a:buChar char="§"/>
            </a:pPr>
            <a:r>
              <a:rPr lang="en-US" b="1" dirty="0" smtClean="0">
                <a:cs typeface="Andalus" panose="02020603050405020304" pitchFamily="18" charset="-78"/>
              </a:rPr>
              <a:t>NACEN is a pure agent for such goods</a:t>
            </a:r>
          </a:p>
          <a:p>
            <a:pPr lvl="2" algn="just" defTabSz="671513">
              <a:buSzPct val="100000"/>
              <a:buFont typeface="Wingdings" panose="05000000000000000000" pitchFamily="2" charset="2"/>
              <a:buChar char="§"/>
            </a:pPr>
            <a:r>
              <a:rPr lang="en-US" b="1" dirty="0" smtClean="0">
                <a:cs typeface="Andalus" panose="02020603050405020304" pitchFamily="18" charset="-78"/>
              </a:rPr>
              <a:t>Value of service by NACEN – will not include Rs.1, 00,000</a:t>
            </a:r>
            <a:r>
              <a:rPr lang="en-US" sz="1500" dirty="0" smtClean="0">
                <a:cs typeface="Andalus" panose="02020603050405020304" pitchFamily="18" charset="-78"/>
              </a:rPr>
              <a:t>/- </a:t>
            </a:r>
            <a:r>
              <a:rPr lang="en-US" sz="1900" b="1" dirty="0" smtClean="0">
                <a:cs typeface="Andalus" panose="02020603050405020304" pitchFamily="18" charset="-78"/>
              </a:rPr>
              <a:t>provided all eight conditions are met</a:t>
            </a:r>
            <a:endParaRPr lang="en-US" sz="1900" b="1" dirty="0">
              <a:cs typeface="Andalus" panose="02020603050405020304" pitchFamily="18" charset="-78"/>
            </a:endParaRPr>
          </a:p>
          <a:p>
            <a:pPr lvl="2" algn="just" defTabSz="671513">
              <a:buSzPct val="100000"/>
              <a:buFont typeface="Wingdings" panose="05000000000000000000" pitchFamily="2" charset="2"/>
              <a:buChar char="§"/>
            </a:pPr>
            <a:endParaRPr lang="en-US" sz="1500" dirty="0">
              <a:cs typeface="Andalus" panose="02020603050405020304" pitchFamily="18" charset="-78"/>
            </a:endParaRPr>
          </a:p>
          <a:p>
            <a:pPr lvl="2" algn="just" defTabSz="671513">
              <a:buSzPct val="100000"/>
              <a:buFont typeface="Wingdings" panose="05000000000000000000" pitchFamily="2" charset="2"/>
              <a:buChar char="§"/>
            </a:pPr>
            <a:endParaRPr lang="en-US" sz="1500" dirty="0">
              <a:cs typeface="Andalus" panose="02020603050405020304" pitchFamily="18" charset="-78"/>
            </a:endParaRPr>
          </a:p>
          <a:p>
            <a:pPr lvl="2" algn="just" defTabSz="671513">
              <a:buSzPct val="100000"/>
              <a:buFont typeface="Wingdings" panose="05000000000000000000" pitchFamily="2" charset="2"/>
              <a:buChar char="§"/>
            </a:pPr>
            <a:endParaRPr lang="en-IN" sz="1350" dirty="0">
              <a:cs typeface="Andalus" panose="02020603050405020304" pitchFamily="18" charset="-78"/>
            </a:endParaRPr>
          </a:p>
        </p:txBody>
      </p:sp>
    </p:spTree>
    <p:extLst>
      <p:ext uri="{BB962C8B-B14F-4D97-AF65-F5344CB8AC3E}">
        <p14:creationId xmlns:p14="http://schemas.microsoft.com/office/powerpoint/2010/main" val="9795555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304856" cy="936104"/>
          </a:xfrm>
          <a:solidFill>
            <a:schemeClr val="bg1"/>
          </a:solidFill>
        </p:spPr>
        <p:txBody>
          <a:bodyPr>
            <a:normAutofit/>
          </a:bodyPr>
          <a:lstStyle/>
          <a:p>
            <a:pPr>
              <a:lnSpc>
                <a:spcPts val="3000"/>
              </a:lnSpc>
            </a:pPr>
            <a:r>
              <a:rPr lang="en-IN" sz="3600" b="1" dirty="0" smtClean="0">
                <a:solidFill>
                  <a:schemeClr val="tx2"/>
                </a:solidFill>
                <a:latin typeface="+mn-lt"/>
              </a:rPr>
              <a:t> Valuation – Pure Agent</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4294967295"/>
          </p:nvPr>
        </p:nvSpPr>
        <p:spPr>
          <a:xfrm>
            <a:off x="107504" y="1143000"/>
            <a:ext cx="720080" cy="174848"/>
          </a:xfrm>
          <a:prstGeom prst="rect">
            <a:avLst/>
          </a:prstGeom>
        </p:spPr>
        <p:txBody>
          <a:bodyPr/>
          <a:lstStyle/>
          <a:p>
            <a:fld id="{24E46BEC-6E5E-479C-8D24-A4952787BCBF}" type="slidenum">
              <a:rPr lang="en-GB" sz="1400" b="1" spc="600" smtClean="0">
                <a:solidFill>
                  <a:schemeClr val="bg1"/>
                </a:solidFill>
              </a:rPr>
              <a:pPr/>
              <a:t>36</a:t>
            </a:fld>
            <a:endParaRPr lang="en-GB" sz="1400" b="1" spc="600" dirty="0">
              <a:solidFill>
                <a:schemeClr val="bg1"/>
              </a:solidFill>
            </a:endParaRPr>
          </a:p>
        </p:txBody>
      </p:sp>
      <p:sp>
        <p:nvSpPr>
          <p:cNvPr id="8" name="Content Placeholder 2"/>
          <p:cNvSpPr>
            <a:spLocks noGrp="1"/>
          </p:cNvSpPr>
          <p:nvPr>
            <p:ph idx="1"/>
          </p:nvPr>
        </p:nvSpPr>
        <p:spPr>
          <a:xfrm>
            <a:off x="215516" y="1556792"/>
            <a:ext cx="8712968" cy="5184576"/>
          </a:xfrm>
          <a:noFill/>
        </p:spPr>
        <p:txBody>
          <a:bodyPr>
            <a:normAutofit/>
          </a:bodyPr>
          <a:lstStyle/>
          <a:p>
            <a:pPr algn="just" defTabSz="895350">
              <a:buSzPct val="100000"/>
              <a:buFont typeface="Wingdings" panose="05000000000000000000" pitchFamily="2" charset="2"/>
              <a:buChar char="§"/>
            </a:pPr>
            <a:r>
              <a:rPr lang="en-US" sz="2200" dirty="0" smtClean="0">
                <a:cs typeface="Andalus" panose="02020603050405020304" pitchFamily="18" charset="-78"/>
              </a:rPr>
              <a:t> </a:t>
            </a:r>
            <a:r>
              <a:rPr lang="en-US" sz="2200" b="1" dirty="0" smtClean="0">
                <a:cs typeface="Andalus" panose="02020603050405020304" pitchFamily="18" charset="-78"/>
              </a:rPr>
              <a:t>Pure Agent – Meaning</a:t>
            </a:r>
          </a:p>
          <a:p>
            <a:pPr lvl="1" algn="just" defTabSz="895350">
              <a:buSzPct val="100000"/>
              <a:buFont typeface="Wingdings" panose="05000000000000000000" pitchFamily="2" charset="2"/>
              <a:buChar char="§"/>
            </a:pPr>
            <a:r>
              <a:rPr lang="en-US" sz="2400" dirty="0" smtClean="0">
                <a:cs typeface="Andalus" panose="02020603050405020304" pitchFamily="18" charset="-78"/>
              </a:rPr>
              <a:t>Certain expenditure or costs incurred by the service provider as pure agent of recipient of service, to be excluded from the value of taxable service subject to following conditions;</a:t>
            </a:r>
          </a:p>
          <a:p>
            <a:pPr lvl="2" algn="just" defTabSz="895350">
              <a:buSzPct val="100000"/>
              <a:buFont typeface="Wingdings" panose="05000000000000000000" pitchFamily="2" charset="2"/>
              <a:buChar char="§"/>
            </a:pPr>
            <a:r>
              <a:rPr lang="en-US" sz="2000" dirty="0" smtClean="0">
                <a:cs typeface="Andalus" panose="02020603050405020304" pitchFamily="18" charset="-78"/>
              </a:rPr>
              <a:t>the service provider acts as a pure agent of the recipient of service when he makes the payment to third party for the goods or services procured </a:t>
            </a:r>
          </a:p>
          <a:p>
            <a:pPr lvl="2" algn="just" defTabSz="895350">
              <a:buSzPct val="100000"/>
              <a:buFont typeface="Wingdings" panose="05000000000000000000" pitchFamily="2" charset="2"/>
              <a:buChar char="§"/>
            </a:pPr>
            <a:r>
              <a:rPr lang="en-US" sz="2000" dirty="0" smtClean="0">
                <a:cs typeface="Andalus" panose="02020603050405020304" pitchFamily="18" charset="-78"/>
              </a:rPr>
              <a:t>the recipient of service receives and uses the goods or services so procured by the service provider in his capacity as pure agent of the recipient of service </a:t>
            </a:r>
          </a:p>
          <a:p>
            <a:pPr lvl="2" algn="just" defTabSz="895350">
              <a:buSzPct val="100000"/>
              <a:buFont typeface="Wingdings" panose="05000000000000000000" pitchFamily="2" charset="2"/>
              <a:buChar char="§"/>
            </a:pPr>
            <a:r>
              <a:rPr lang="en-US" sz="2000" dirty="0" smtClean="0">
                <a:cs typeface="Andalus" panose="02020603050405020304" pitchFamily="18" charset="-78"/>
              </a:rPr>
              <a:t>the recipient of service is liable to make payment to the third party </a:t>
            </a:r>
          </a:p>
          <a:p>
            <a:pPr lvl="2" algn="just" defTabSz="895350">
              <a:buSzPct val="100000"/>
              <a:buFont typeface="Wingdings" panose="05000000000000000000" pitchFamily="2" charset="2"/>
              <a:buChar char="§"/>
            </a:pPr>
            <a:r>
              <a:rPr lang="en-US" sz="2000" dirty="0" smtClean="0">
                <a:cs typeface="Andalus" panose="02020603050405020304" pitchFamily="18" charset="-78"/>
              </a:rPr>
              <a:t>the recipient of service authorizes the service provider to make payment on his behalf </a:t>
            </a:r>
          </a:p>
        </p:txBody>
      </p:sp>
    </p:spTree>
    <p:extLst>
      <p:ext uri="{BB962C8B-B14F-4D97-AF65-F5344CB8AC3E}">
        <p14:creationId xmlns:p14="http://schemas.microsoft.com/office/powerpoint/2010/main" val="21457138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228656" cy="936104"/>
          </a:xfrm>
          <a:solidFill>
            <a:schemeClr val="bg1"/>
          </a:solidFill>
        </p:spPr>
        <p:txBody>
          <a:bodyPr>
            <a:normAutofit/>
          </a:bodyPr>
          <a:lstStyle/>
          <a:p>
            <a:pPr>
              <a:lnSpc>
                <a:spcPts val="3000"/>
              </a:lnSpc>
            </a:pPr>
            <a:r>
              <a:rPr lang="en-IN" sz="3600" b="1" dirty="0" smtClean="0">
                <a:solidFill>
                  <a:schemeClr val="tx2"/>
                </a:solidFill>
                <a:latin typeface="+mn-lt"/>
              </a:rPr>
              <a:t> .. Valuation – Pure Agent</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4294967295"/>
          </p:nvPr>
        </p:nvSpPr>
        <p:spPr>
          <a:xfrm>
            <a:off x="107504" y="1143000"/>
            <a:ext cx="720080" cy="174848"/>
          </a:xfrm>
          <a:prstGeom prst="rect">
            <a:avLst/>
          </a:prstGeom>
        </p:spPr>
        <p:txBody>
          <a:bodyPr/>
          <a:lstStyle/>
          <a:p>
            <a:fld id="{24E46BEC-6E5E-479C-8D24-A4952787BCBF}" type="slidenum">
              <a:rPr lang="en-GB" sz="1400" b="1" spc="600" smtClean="0">
                <a:solidFill>
                  <a:schemeClr val="bg1"/>
                </a:solidFill>
              </a:rPr>
              <a:pPr/>
              <a:t>37</a:t>
            </a:fld>
            <a:endParaRPr lang="en-GB" sz="1400" b="1" spc="600" dirty="0">
              <a:solidFill>
                <a:schemeClr val="bg1"/>
              </a:solidFill>
            </a:endParaRPr>
          </a:p>
        </p:txBody>
      </p:sp>
      <p:sp>
        <p:nvSpPr>
          <p:cNvPr id="8" name="Content Placeholder 2"/>
          <p:cNvSpPr>
            <a:spLocks noGrp="1"/>
          </p:cNvSpPr>
          <p:nvPr>
            <p:ph idx="1"/>
          </p:nvPr>
        </p:nvSpPr>
        <p:spPr>
          <a:xfrm>
            <a:off x="215516" y="1556792"/>
            <a:ext cx="8712968" cy="5184576"/>
          </a:xfrm>
          <a:noFill/>
        </p:spPr>
        <p:txBody>
          <a:bodyPr>
            <a:normAutofit/>
          </a:bodyPr>
          <a:lstStyle/>
          <a:p>
            <a:pPr marL="914400" lvl="2" indent="0" algn="just" defTabSz="895350">
              <a:buSzPct val="100000"/>
              <a:buNone/>
            </a:pPr>
            <a:endParaRPr lang="en-US" sz="3200" dirty="0" smtClean="0">
              <a:cs typeface="Andalus" panose="02020603050405020304" pitchFamily="18" charset="-78"/>
            </a:endParaRPr>
          </a:p>
          <a:p>
            <a:pPr lvl="2" algn="just" defTabSz="895350">
              <a:buSzPct val="100000"/>
              <a:buFont typeface="Wingdings" panose="05000000000000000000" pitchFamily="2" charset="2"/>
              <a:buChar char="§"/>
            </a:pPr>
            <a:r>
              <a:rPr lang="en-US" sz="2000" dirty="0" smtClean="0">
                <a:cs typeface="Andalus" panose="02020603050405020304" pitchFamily="18" charset="-78"/>
              </a:rPr>
              <a:t>the recipient of service knows that the goods and services for which payment has been made by the service provider shall be provided by the third party </a:t>
            </a:r>
          </a:p>
          <a:p>
            <a:pPr lvl="2" algn="just" defTabSz="895350">
              <a:buSzPct val="100000"/>
              <a:buFont typeface="Wingdings" panose="05000000000000000000" pitchFamily="2" charset="2"/>
              <a:buChar char="§"/>
            </a:pPr>
            <a:r>
              <a:rPr lang="en-US" sz="2000" dirty="0" smtClean="0">
                <a:cs typeface="Andalus" panose="02020603050405020304" pitchFamily="18" charset="-78"/>
              </a:rPr>
              <a:t>the payment made by the service provider on behalf of the recipient of service provider has been separately indicated in the invoice issued by the service provider to the recipient of service </a:t>
            </a:r>
          </a:p>
          <a:p>
            <a:pPr lvl="2" algn="just" defTabSz="895350">
              <a:buSzPct val="100000"/>
              <a:buFont typeface="Wingdings" panose="05000000000000000000" pitchFamily="2" charset="2"/>
              <a:buChar char="§"/>
            </a:pPr>
            <a:r>
              <a:rPr lang="en-US" sz="2000" dirty="0" smtClean="0">
                <a:cs typeface="Andalus" panose="02020603050405020304" pitchFamily="18" charset="-78"/>
              </a:rPr>
              <a:t>the service provider recovers from the recipient of service only such amount as has been paid by him to the third party </a:t>
            </a:r>
          </a:p>
          <a:p>
            <a:pPr lvl="2" algn="just" defTabSz="895350">
              <a:buSzPct val="100000"/>
              <a:buFont typeface="Wingdings" panose="05000000000000000000" pitchFamily="2" charset="2"/>
              <a:buChar char="§"/>
            </a:pPr>
            <a:r>
              <a:rPr lang="en-US" sz="2000" dirty="0" smtClean="0">
                <a:cs typeface="Andalus" panose="02020603050405020304" pitchFamily="18" charset="-78"/>
              </a:rPr>
              <a:t>the goods or services procured by the service provider from the third party as a pure agent of the recipient of the service or in addition to the services he provides on his own account</a:t>
            </a:r>
            <a:endParaRPr lang="en-IN" sz="1800" dirty="0">
              <a:cs typeface="Andalus" panose="02020603050405020304" pitchFamily="18" charset="-78"/>
            </a:endParaRPr>
          </a:p>
        </p:txBody>
      </p:sp>
    </p:spTree>
    <p:extLst>
      <p:ext uri="{BB962C8B-B14F-4D97-AF65-F5344CB8AC3E}">
        <p14:creationId xmlns:p14="http://schemas.microsoft.com/office/powerpoint/2010/main" val="10563090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304856" cy="936104"/>
          </a:xfrm>
          <a:solidFill>
            <a:schemeClr val="bg1"/>
          </a:solidFill>
        </p:spPr>
        <p:txBody>
          <a:bodyPr>
            <a:normAutofit/>
          </a:bodyPr>
          <a:lstStyle/>
          <a:p>
            <a:pPr>
              <a:lnSpc>
                <a:spcPts val="3000"/>
              </a:lnSpc>
            </a:pPr>
            <a:r>
              <a:rPr lang="en-IN" sz="3600" b="1" dirty="0" smtClean="0">
                <a:solidFill>
                  <a:schemeClr val="tx2"/>
                </a:solidFill>
                <a:latin typeface="+mn-lt"/>
              </a:rPr>
              <a:t> Rate of exchange</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4294967295"/>
          </p:nvPr>
        </p:nvSpPr>
        <p:spPr>
          <a:xfrm>
            <a:off x="107504" y="1143000"/>
            <a:ext cx="720080" cy="174848"/>
          </a:xfrm>
          <a:prstGeom prst="rect">
            <a:avLst/>
          </a:prstGeom>
        </p:spPr>
        <p:txBody>
          <a:bodyPr/>
          <a:lstStyle/>
          <a:p>
            <a:fld id="{24E46BEC-6E5E-479C-8D24-A4952787BCBF}" type="slidenum">
              <a:rPr lang="en-GB" sz="1400" b="1" spc="600" smtClean="0">
                <a:solidFill>
                  <a:schemeClr val="bg1"/>
                </a:solidFill>
              </a:rPr>
              <a:pPr/>
              <a:t>38</a:t>
            </a:fld>
            <a:endParaRPr lang="en-GB" sz="1400" b="1" spc="600" dirty="0">
              <a:solidFill>
                <a:schemeClr val="bg1"/>
              </a:solidFill>
            </a:endParaRPr>
          </a:p>
        </p:txBody>
      </p:sp>
      <p:sp>
        <p:nvSpPr>
          <p:cNvPr id="8" name="Content Placeholder 2"/>
          <p:cNvSpPr>
            <a:spLocks noGrp="1"/>
          </p:cNvSpPr>
          <p:nvPr>
            <p:ph idx="1"/>
          </p:nvPr>
        </p:nvSpPr>
        <p:spPr>
          <a:xfrm>
            <a:off x="215516" y="1556792"/>
            <a:ext cx="8712968" cy="5184576"/>
          </a:xfrm>
          <a:noFill/>
        </p:spPr>
        <p:txBody>
          <a:bodyPr>
            <a:normAutofit/>
          </a:bodyPr>
          <a:lstStyle/>
          <a:p>
            <a:pPr algn="just" defTabSz="895350">
              <a:buSzPct val="100000"/>
              <a:buFont typeface="Wingdings" panose="05000000000000000000" pitchFamily="2" charset="2"/>
              <a:buChar char="§"/>
            </a:pPr>
            <a:r>
              <a:rPr lang="en-US" sz="2200" dirty="0" smtClean="0">
                <a:cs typeface="Andalus" panose="02020603050405020304" pitchFamily="18" charset="-78"/>
              </a:rPr>
              <a:t> </a:t>
            </a:r>
            <a:r>
              <a:rPr lang="en-IN" sz="2800" dirty="0">
                <a:cs typeface="Andalus" panose="02020603050405020304" pitchFamily="18" charset="-78"/>
              </a:rPr>
              <a:t>8. </a:t>
            </a:r>
            <a:r>
              <a:rPr lang="en-IN" dirty="0">
                <a:cs typeface="Andalus" panose="02020603050405020304" pitchFamily="18" charset="-78"/>
              </a:rPr>
              <a:t>Rate of exchange of currency, other than Indian rupees, for determination of value  </a:t>
            </a:r>
          </a:p>
          <a:p>
            <a:pPr lvl="1" algn="just" defTabSz="895350">
              <a:buSzPct val="100000"/>
              <a:buFont typeface="Wingdings" panose="05000000000000000000" pitchFamily="2" charset="2"/>
              <a:buChar char="Ø"/>
            </a:pPr>
            <a:r>
              <a:rPr lang="en-IN" dirty="0" smtClean="0">
                <a:cs typeface="Andalus" panose="02020603050405020304" pitchFamily="18" charset="-78"/>
              </a:rPr>
              <a:t>The </a:t>
            </a:r>
            <a:r>
              <a:rPr lang="en-IN" dirty="0">
                <a:cs typeface="Andalus" panose="02020603050405020304" pitchFamily="18" charset="-78"/>
              </a:rPr>
              <a:t>rate of exchange for determination of value of taxable goods or services or both shall be the applicable </a:t>
            </a:r>
            <a:r>
              <a:rPr lang="en-IN" u="sng" dirty="0">
                <a:cs typeface="Andalus" panose="02020603050405020304" pitchFamily="18" charset="-78"/>
              </a:rPr>
              <a:t>reference rate for that currency as determined by the Reserve Bank of India </a:t>
            </a:r>
            <a:r>
              <a:rPr lang="en-IN" dirty="0">
                <a:cs typeface="Andalus" panose="02020603050405020304" pitchFamily="18" charset="-78"/>
              </a:rPr>
              <a:t>on the date when point of taxation arises in respect of such supply in terms of section 12 or, as the case may be, section 13 of the Act. </a:t>
            </a:r>
            <a:endParaRPr lang="en-US" dirty="0" smtClean="0">
              <a:cs typeface="Andalus" panose="02020603050405020304" pitchFamily="18" charset="-78"/>
            </a:endParaRPr>
          </a:p>
        </p:txBody>
      </p:sp>
    </p:spTree>
    <p:extLst>
      <p:ext uri="{BB962C8B-B14F-4D97-AF65-F5344CB8AC3E}">
        <p14:creationId xmlns:p14="http://schemas.microsoft.com/office/powerpoint/2010/main" val="10316002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6" name="Picture 2" descr="C:\Users\User\AppData\Local\Microsoft\Windows\INetCache\IE\QFZSZ0P5\Thank-you-pinned-note[1].png"/>
          <p:cNvPicPr>
            <a:picLocks noChangeAspect="1" noChangeArrowheads="1"/>
          </p:cNvPicPr>
          <p:nvPr/>
        </p:nvPicPr>
        <p:blipFill>
          <a:blip r:embed="rId2" cstate="print"/>
          <a:srcRect/>
          <a:stretch>
            <a:fillRect/>
          </a:stretch>
        </p:blipFill>
        <p:spPr bwMode="auto">
          <a:xfrm>
            <a:off x="1043608" y="659256"/>
            <a:ext cx="7920880" cy="5756997"/>
          </a:xfrm>
          <a:prstGeom prst="rect">
            <a:avLst/>
          </a:prstGeom>
          <a:noFill/>
        </p:spPr>
      </p:pic>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fld id="{24E46BEC-6E5E-479C-8D24-A4952787BCBF}" type="slidenum">
              <a:rPr lang="en-GB" smtClean="0">
                <a:solidFill>
                  <a:prstClr val="black">
                    <a:tint val="75000"/>
                  </a:prstClr>
                </a:solidFill>
              </a:rPr>
              <a:pPr/>
              <a:t>39</a:t>
            </a:fld>
            <a:endParaRPr lang="en-GB">
              <a:solidFill>
                <a:prstClr val="black">
                  <a:tint val="75000"/>
                </a:prstClr>
              </a:solidFill>
            </a:endParaRPr>
          </a:p>
        </p:txBody>
      </p:sp>
    </p:spTree>
    <p:extLst>
      <p:ext uri="{BB962C8B-B14F-4D97-AF65-F5344CB8AC3E}">
        <p14:creationId xmlns:p14="http://schemas.microsoft.com/office/powerpoint/2010/main" val="2693815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381056" cy="936104"/>
          </a:xfrm>
          <a:solidFill>
            <a:schemeClr val="bg1"/>
          </a:solidFill>
        </p:spPr>
        <p:txBody>
          <a:bodyPr>
            <a:normAutofit/>
          </a:bodyPr>
          <a:lstStyle/>
          <a:p>
            <a:pPr>
              <a:lnSpc>
                <a:spcPts val="3000"/>
              </a:lnSpc>
            </a:pPr>
            <a:r>
              <a:rPr lang="en-IN" sz="3600" b="1" dirty="0" smtClean="0">
                <a:solidFill>
                  <a:schemeClr val="tx2"/>
                </a:solidFill>
                <a:latin typeface="+mn-lt"/>
              </a:rPr>
              <a:t>Indicators of ‘Consideration’</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4294967295"/>
          </p:nvPr>
        </p:nvSpPr>
        <p:spPr>
          <a:xfrm>
            <a:off x="107504" y="1143000"/>
            <a:ext cx="720080" cy="174848"/>
          </a:xfrm>
          <a:prstGeom prst="rect">
            <a:avLst/>
          </a:prstGeom>
        </p:spPr>
        <p:txBody>
          <a:bodyPr/>
          <a:lstStyle/>
          <a:p>
            <a:fld id="{24E46BEC-6E5E-479C-8D24-A4952787BCBF}" type="slidenum">
              <a:rPr lang="en-GB" sz="1400" b="1" spc="600" smtClean="0">
                <a:solidFill>
                  <a:schemeClr val="bg1"/>
                </a:solidFill>
              </a:rPr>
              <a:pPr/>
              <a:t>4</a:t>
            </a:fld>
            <a:endParaRPr lang="en-GB" sz="1400" b="1" spc="600" dirty="0">
              <a:solidFill>
                <a:schemeClr val="bg1"/>
              </a:solidFill>
            </a:endParaRPr>
          </a:p>
        </p:txBody>
      </p:sp>
      <p:sp>
        <p:nvSpPr>
          <p:cNvPr id="8" name="Content Placeholder 2"/>
          <p:cNvSpPr>
            <a:spLocks noGrp="1"/>
          </p:cNvSpPr>
          <p:nvPr>
            <p:ph idx="1"/>
          </p:nvPr>
        </p:nvSpPr>
        <p:spPr>
          <a:xfrm>
            <a:off x="251520" y="1556792"/>
            <a:ext cx="8712968" cy="4824536"/>
          </a:xfrm>
          <a:noFill/>
        </p:spPr>
        <p:txBody>
          <a:bodyPr>
            <a:normAutofit/>
          </a:bodyPr>
          <a:lstStyle/>
          <a:p>
            <a:pPr>
              <a:buFont typeface="Wingdings" panose="05000000000000000000" pitchFamily="2" charset="2"/>
              <a:buChar char="§"/>
            </a:pPr>
            <a:r>
              <a:rPr lang="en-US" sz="2800" dirty="0" smtClean="0"/>
              <a:t>“</a:t>
            </a:r>
            <a:r>
              <a:rPr lang="en-US" sz="2800" dirty="0">
                <a:cs typeface="Andalus" panose="02020603050405020304" pitchFamily="18" charset="-78"/>
              </a:rPr>
              <a:t>All payments may not be ‘consideration’</a:t>
            </a:r>
          </a:p>
          <a:p>
            <a:pPr>
              <a:buFont typeface="Wingdings" panose="05000000000000000000" pitchFamily="2" charset="2"/>
              <a:buChar char="§"/>
            </a:pPr>
            <a:r>
              <a:rPr lang="en-US" altLang="ja-JP" sz="2800" dirty="0">
                <a:cs typeface="Andalus" panose="02020603050405020304" pitchFamily="18" charset="-78"/>
              </a:rPr>
              <a:t>‘Consideration’ is different from </a:t>
            </a:r>
            <a:r>
              <a:rPr lang="en-US" altLang="ja-JP" sz="2800" dirty="0" smtClean="0">
                <a:cs typeface="Andalus" panose="02020603050405020304" pitchFamily="18" charset="-78"/>
              </a:rPr>
              <a:t>profit</a:t>
            </a:r>
          </a:p>
          <a:p>
            <a:pPr marL="0" indent="0">
              <a:buNone/>
            </a:pPr>
            <a:endParaRPr lang="en-US" sz="1800" dirty="0">
              <a:cs typeface="Andalus" panose="02020603050405020304" pitchFamily="18" charset="-78"/>
            </a:endParaRPr>
          </a:p>
          <a:p>
            <a:pPr marL="0" indent="0" algn="just">
              <a:lnSpc>
                <a:spcPct val="90000"/>
              </a:lnSpc>
              <a:buNone/>
              <a:defRPr/>
            </a:pPr>
            <a:r>
              <a:rPr lang="en-US" sz="2800" dirty="0">
                <a:cs typeface="Andalus" panose="02020603050405020304" pitchFamily="18" charset="-78"/>
              </a:rPr>
              <a:t>There should be </a:t>
            </a:r>
          </a:p>
          <a:p>
            <a:pPr algn="just">
              <a:lnSpc>
                <a:spcPct val="90000"/>
              </a:lnSpc>
              <a:buFont typeface="Wingdings" panose="05000000000000000000" pitchFamily="2" charset="2"/>
              <a:buChar char="§"/>
              <a:defRPr/>
            </a:pPr>
            <a:r>
              <a:rPr lang="en-US" sz="2800" dirty="0">
                <a:cs typeface="Andalus" panose="02020603050405020304" pitchFamily="18" charset="-78"/>
              </a:rPr>
              <a:t> a direct link between the supply and the ‘consideration</a:t>
            </a:r>
            <a:r>
              <a:rPr lang="en-US" sz="2800" dirty="0" smtClean="0">
                <a:cs typeface="Andalus" panose="02020603050405020304" pitchFamily="18" charset="-78"/>
              </a:rPr>
              <a:t>’</a:t>
            </a:r>
            <a:endParaRPr lang="en-US" sz="2800" dirty="0">
              <a:cs typeface="Andalus" panose="02020603050405020304" pitchFamily="18" charset="-78"/>
            </a:endParaRPr>
          </a:p>
          <a:p>
            <a:pPr algn="just">
              <a:lnSpc>
                <a:spcPct val="90000"/>
              </a:lnSpc>
              <a:buFont typeface="Wingdings" panose="05000000000000000000" pitchFamily="2" charset="2"/>
              <a:buChar char="§"/>
              <a:defRPr/>
            </a:pPr>
            <a:r>
              <a:rPr lang="en-US" sz="2800" dirty="0">
                <a:cs typeface="Andalus" panose="02020603050405020304" pitchFamily="18" charset="-78"/>
              </a:rPr>
              <a:t> a ‘reciprocal performance’ to the </a:t>
            </a:r>
            <a:r>
              <a:rPr lang="en-US" sz="2800" dirty="0" smtClean="0">
                <a:cs typeface="Andalus" panose="02020603050405020304" pitchFamily="18" charset="-78"/>
              </a:rPr>
              <a:t>supply</a:t>
            </a:r>
            <a:endParaRPr lang="en-US" sz="2800" dirty="0">
              <a:cs typeface="Andalus" panose="02020603050405020304" pitchFamily="18" charset="-78"/>
            </a:endParaRPr>
          </a:p>
          <a:p>
            <a:pPr algn="just">
              <a:lnSpc>
                <a:spcPct val="90000"/>
              </a:lnSpc>
              <a:buFont typeface="Wingdings" panose="05000000000000000000" pitchFamily="2" charset="2"/>
              <a:buChar char="§"/>
              <a:defRPr/>
            </a:pPr>
            <a:r>
              <a:rPr lang="en-US" sz="2800" dirty="0">
                <a:cs typeface="Andalus" panose="02020603050405020304" pitchFamily="18" charset="-78"/>
              </a:rPr>
              <a:t> a transaction between the </a:t>
            </a:r>
            <a:r>
              <a:rPr lang="en-US" sz="2800" dirty="0" smtClean="0">
                <a:cs typeface="Andalus" panose="02020603050405020304" pitchFamily="18" charset="-78"/>
              </a:rPr>
              <a:t>parties</a:t>
            </a:r>
            <a:endParaRPr lang="en-US" sz="2800" dirty="0">
              <a:cs typeface="Andalus" panose="02020603050405020304" pitchFamily="18" charset="-78"/>
            </a:endParaRPr>
          </a:p>
          <a:p>
            <a:pPr algn="just">
              <a:lnSpc>
                <a:spcPct val="90000"/>
              </a:lnSpc>
              <a:buFont typeface="Wingdings" panose="05000000000000000000" pitchFamily="2" charset="2"/>
              <a:buChar char="§"/>
              <a:defRPr/>
            </a:pPr>
            <a:endParaRPr lang="en-US" altLang="ja-JP" sz="1800" dirty="0">
              <a:cs typeface="Andalus" panose="02020603050405020304" pitchFamily="18" charset="-78"/>
            </a:endParaRPr>
          </a:p>
          <a:p>
            <a:pPr marL="0" indent="0" algn="just">
              <a:lnSpc>
                <a:spcPct val="90000"/>
              </a:lnSpc>
              <a:buNone/>
              <a:defRPr/>
            </a:pPr>
            <a:r>
              <a:rPr lang="en-US" altLang="ja-JP" sz="2800" dirty="0">
                <a:cs typeface="Andalus" panose="02020603050405020304" pitchFamily="18" charset="-78"/>
              </a:rPr>
              <a:t>It should be capable of being expressed in monetary </a:t>
            </a:r>
            <a:r>
              <a:rPr lang="en-US" altLang="ja-JP" sz="2800" dirty="0" smtClean="0">
                <a:cs typeface="Andalus" panose="02020603050405020304" pitchFamily="18" charset="-78"/>
              </a:rPr>
              <a:t>terms</a:t>
            </a:r>
            <a:endParaRPr lang="en-US" altLang="ja-JP" sz="2800" dirty="0">
              <a:cs typeface="Andalus" panose="02020603050405020304" pitchFamily="18" charset="-78"/>
            </a:endParaRPr>
          </a:p>
        </p:txBody>
      </p:sp>
    </p:spTree>
    <p:extLst>
      <p:ext uri="{BB962C8B-B14F-4D97-AF65-F5344CB8AC3E}">
        <p14:creationId xmlns:p14="http://schemas.microsoft.com/office/powerpoint/2010/main" val="3015454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381056" cy="936104"/>
          </a:xfrm>
          <a:solidFill>
            <a:schemeClr val="bg1"/>
          </a:solidFill>
        </p:spPr>
        <p:txBody>
          <a:bodyPr>
            <a:normAutofit/>
          </a:bodyPr>
          <a:lstStyle/>
          <a:p>
            <a:pPr>
              <a:lnSpc>
                <a:spcPts val="3000"/>
              </a:lnSpc>
            </a:pPr>
            <a:r>
              <a:rPr lang="en-IN" sz="3600" b="1" dirty="0" smtClean="0">
                <a:solidFill>
                  <a:schemeClr val="tx2"/>
                </a:solidFill>
                <a:latin typeface="+mn-lt"/>
              </a:rPr>
              <a:t>Supply without Consideration</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4294967295"/>
          </p:nvPr>
        </p:nvSpPr>
        <p:spPr>
          <a:xfrm>
            <a:off x="107504" y="1143000"/>
            <a:ext cx="720080" cy="174848"/>
          </a:xfrm>
          <a:prstGeom prst="rect">
            <a:avLst/>
          </a:prstGeom>
        </p:spPr>
        <p:txBody>
          <a:bodyPr/>
          <a:lstStyle/>
          <a:p>
            <a:fld id="{24E46BEC-6E5E-479C-8D24-A4952787BCBF}" type="slidenum">
              <a:rPr lang="en-GB" sz="1400" b="1" spc="600" smtClean="0">
                <a:solidFill>
                  <a:schemeClr val="bg1"/>
                </a:solidFill>
              </a:rPr>
              <a:pPr/>
              <a:t>5</a:t>
            </a:fld>
            <a:endParaRPr lang="en-GB" sz="1400" b="1" spc="600" dirty="0">
              <a:solidFill>
                <a:schemeClr val="bg1"/>
              </a:solidFill>
            </a:endParaRPr>
          </a:p>
        </p:txBody>
      </p:sp>
      <p:sp>
        <p:nvSpPr>
          <p:cNvPr id="8" name="Content Placeholder 2"/>
          <p:cNvSpPr>
            <a:spLocks noGrp="1"/>
          </p:cNvSpPr>
          <p:nvPr>
            <p:ph idx="1"/>
          </p:nvPr>
        </p:nvSpPr>
        <p:spPr>
          <a:xfrm>
            <a:off x="251520" y="1556792"/>
            <a:ext cx="8712968" cy="4824536"/>
          </a:xfrm>
          <a:noFill/>
        </p:spPr>
        <p:txBody>
          <a:bodyPr>
            <a:normAutofit fontScale="85000" lnSpcReduction="20000"/>
          </a:bodyPr>
          <a:lstStyle/>
          <a:p>
            <a:pPr marL="0" indent="0" algn="just" fontAlgn="auto">
              <a:lnSpc>
                <a:spcPct val="90000"/>
              </a:lnSpc>
              <a:spcAft>
                <a:spcPts val="0"/>
              </a:spcAft>
              <a:buNone/>
              <a:defRPr/>
            </a:pPr>
            <a:r>
              <a:rPr lang="en-IN" sz="2400" dirty="0">
                <a:cs typeface="Andalus" panose="02020603050405020304" pitchFamily="18" charset="-78"/>
              </a:rPr>
              <a:t>Certain transactions made for no consideration will be deemed to be supplies for GST </a:t>
            </a:r>
            <a:r>
              <a:rPr lang="en-IN" sz="2400" dirty="0" smtClean="0">
                <a:cs typeface="Andalus" panose="02020603050405020304" pitchFamily="18" charset="-78"/>
              </a:rPr>
              <a:t>purposes; These need to be valued for charging tax</a:t>
            </a:r>
            <a:endParaRPr lang="en-IN" sz="2400" dirty="0">
              <a:cs typeface="Andalus" panose="02020603050405020304" pitchFamily="18" charset="-78"/>
            </a:endParaRPr>
          </a:p>
          <a:p>
            <a:pPr marL="0" indent="0" algn="just" fontAlgn="auto">
              <a:lnSpc>
                <a:spcPct val="90000"/>
              </a:lnSpc>
              <a:spcAft>
                <a:spcPts val="0"/>
              </a:spcAft>
              <a:buNone/>
              <a:defRPr/>
            </a:pPr>
            <a:r>
              <a:rPr lang="en-IN" sz="2400" dirty="0">
                <a:cs typeface="Andalus" panose="02020603050405020304" pitchFamily="18" charset="-78"/>
              </a:rPr>
              <a:t>Examples:</a:t>
            </a:r>
          </a:p>
          <a:p>
            <a:pPr marL="617220" lvl="2" indent="-342900" algn="just">
              <a:lnSpc>
                <a:spcPct val="90000"/>
              </a:lnSpc>
              <a:buSzPct val="95000"/>
              <a:buFont typeface="Wingdings" panose="05000000000000000000" pitchFamily="2" charset="2"/>
              <a:buChar char="§"/>
              <a:defRPr/>
            </a:pPr>
            <a:r>
              <a:rPr lang="en-IN" dirty="0">
                <a:cs typeface="Andalus" panose="02020603050405020304" pitchFamily="18" charset="-78"/>
              </a:rPr>
              <a:t> the permanent transfer/disposal of business assets, </a:t>
            </a:r>
            <a:r>
              <a:rPr lang="en-IN" b="1" i="1" u="sng" dirty="0">
                <a:solidFill>
                  <a:srgbClr val="00B050"/>
                </a:solidFill>
                <a:cs typeface="Andalus" panose="02020603050405020304" pitchFamily="18" charset="-78"/>
              </a:rPr>
              <a:t>where input tax credit has been availed on such assets.</a:t>
            </a:r>
          </a:p>
          <a:p>
            <a:pPr marL="617220" lvl="2" indent="-342900" algn="just">
              <a:lnSpc>
                <a:spcPct val="90000"/>
              </a:lnSpc>
              <a:buSzPct val="95000"/>
              <a:buFont typeface="Wingdings" panose="05000000000000000000" pitchFamily="2" charset="2"/>
              <a:buChar char="§"/>
              <a:defRPr/>
            </a:pPr>
            <a:r>
              <a:rPr lang="en-IN" dirty="0">
                <a:cs typeface="Andalus" panose="02020603050405020304" pitchFamily="18" charset="-78"/>
              </a:rPr>
              <a:t> </a:t>
            </a:r>
            <a:r>
              <a:rPr lang="en-IN" dirty="0" smtClean="0">
                <a:cs typeface="Andalus" panose="02020603050405020304" pitchFamily="18" charset="-78"/>
              </a:rPr>
              <a:t>Supply </a:t>
            </a:r>
            <a:r>
              <a:rPr lang="en-IN" dirty="0">
                <a:cs typeface="Andalus" panose="02020603050405020304" pitchFamily="18" charset="-78"/>
              </a:rPr>
              <a:t>of goods or services or both </a:t>
            </a:r>
            <a:r>
              <a:rPr lang="en-IN" b="1" u="sng" dirty="0">
                <a:solidFill>
                  <a:srgbClr val="00B050"/>
                </a:solidFill>
                <a:cs typeface="Andalus" panose="02020603050405020304" pitchFamily="18" charset="-78"/>
              </a:rPr>
              <a:t>between related persons or between distinct persons</a:t>
            </a:r>
            <a:r>
              <a:rPr lang="en-IN" dirty="0">
                <a:cs typeface="Andalus" panose="02020603050405020304" pitchFamily="18" charset="-78"/>
              </a:rPr>
              <a:t> as specified in section 25, </a:t>
            </a:r>
            <a:r>
              <a:rPr lang="en-IN" b="1" u="sng" dirty="0">
                <a:solidFill>
                  <a:srgbClr val="00B050"/>
                </a:solidFill>
                <a:cs typeface="Andalus" panose="02020603050405020304" pitchFamily="18" charset="-78"/>
              </a:rPr>
              <a:t>when made in the course or furtherance of </a:t>
            </a:r>
            <a:r>
              <a:rPr lang="en-IN" b="1" u="sng" dirty="0" smtClean="0">
                <a:solidFill>
                  <a:srgbClr val="00B050"/>
                </a:solidFill>
                <a:cs typeface="Andalus" panose="02020603050405020304" pitchFamily="18" charset="-78"/>
              </a:rPr>
              <a:t>business</a:t>
            </a:r>
          </a:p>
          <a:p>
            <a:pPr marL="274320" lvl="2" indent="0" algn="just">
              <a:lnSpc>
                <a:spcPct val="90000"/>
              </a:lnSpc>
              <a:buSzPct val="95000"/>
              <a:buNone/>
              <a:defRPr/>
            </a:pPr>
            <a:r>
              <a:rPr lang="en-IN" dirty="0" smtClean="0">
                <a:cs typeface="Andalus" panose="02020603050405020304" pitchFamily="18" charset="-78"/>
              </a:rPr>
              <a:t>	Provided </a:t>
            </a:r>
            <a:r>
              <a:rPr lang="en-IN" dirty="0">
                <a:cs typeface="Andalus" panose="02020603050405020304" pitchFamily="18" charset="-78"/>
              </a:rPr>
              <a:t>that </a:t>
            </a:r>
            <a:r>
              <a:rPr lang="en-IN" b="1" u="sng" dirty="0">
                <a:solidFill>
                  <a:srgbClr val="00B050"/>
                </a:solidFill>
                <a:cs typeface="Andalus" panose="02020603050405020304" pitchFamily="18" charset="-78"/>
              </a:rPr>
              <a:t>gifts not exceeding fifty thousand rupees in value in </a:t>
            </a:r>
            <a:r>
              <a:rPr lang="en-IN" b="1" u="sng" dirty="0" smtClean="0">
                <a:solidFill>
                  <a:srgbClr val="00B050"/>
                </a:solidFill>
                <a:cs typeface="Andalus" panose="02020603050405020304" pitchFamily="18" charset="-78"/>
              </a:rPr>
              <a:t>a </a:t>
            </a:r>
            <a:r>
              <a:rPr lang="en-IN" b="1" dirty="0" smtClean="0">
                <a:solidFill>
                  <a:srgbClr val="00B050"/>
                </a:solidFill>
                <a:cs typeface="Andalus" panose="02020603050405020304" pitchFamily="18" charset="-78"/>
              </a:rPr>
              <a:t>	</a:t>
            </a:r>
            <a:r>
              <a:rPr lang="en-IN" b="1" u="sng" dirty="0" smtClean="0">
                <a:solidFill>
                  <a:srgbClr val="00B050"/>
                </a:solidFill>
                <a:cs typeface="Andalus" panose="02020603050405020304" pitchFamily="18" charset="-78"/>
              </a:rPr>
              <a:t>financial </a:t>
            </a:r>
            <a:r>
              <a:rPr lang="en-IN" b="1" u="sng" dirty="0">
                <a:solidFill>
                  <a:srgbClr val="00B050"/>
                </a:solidFill>
                <a:cs typeface="Andalus" panose="02020603050405020304" pitchFamily="18" charset="-78"/>
              </a:rPr>
              <a:t>year </a:t>
            </a:r>
            <a:r>
              <a:rPr lang="en-IN" b="1" u="sng" dirty="0" smtClean="0">
                <a:solidFill>
                  <a:srgbClr val="00B050"/>
                </a:solidFill>
                <a:cs typeface="Andalus" panose="02020603050405020304" pitchFamily="18" charset="-78"/>
              </a:rPr>
              <a:t>by an </a:t>
            </a:r>
            <a:r>
              <a:rPr lang="en-IN" b="1" u="sng" dirty="0">
                <a:solidFill>
                  <a:srgbClr val="00B050"/>
                </a:solidFill>
                <a:cs typeface="Andalus" panose="02020603050405020304" pitchFamily="18" charset="-78"/>
              </a:rPr>
              <a:t>employer to an employee shall not be </a:t>
            </a:r>
            <a:r>
              <a:rPr lang="en-IN" b="1" u="sng" dirty="0" smtClean="0">
                <a:solidFill>
                  <a:srgbClr val="00B050"/>
                </a:solidFill>
                <a:cs typeface="Andalus" panose="02020603050405020304" pitchFamily="18" charset="-78"/>
              </a:rPr>
              <a:t>treated </a:t>
            </a:r>
            <a:r>
              <a:rPr lang="en-IN" b="1" u="sng" dirty="0">
                <a:solidFill>
                  <a:srgbClr val="00B050"/>
                </a:solidFill>
                <a:cs typeface="Andalus" panose="02020603050405020304" pitchFamily="18" charset="-78"/>
              </a:rPr>
              <a:t>as </a:t>
            </a:r>
            <a:r>
              <a:rPr lang="en-IN" b="1" dirty="0" smtClean="0">
                <a:solidFill>
                  <a:srgbClr val="00B050"/>
                </a:solidFill>
                <a:cs typeface="Andalus" panose="02020603050405020304" pitchFamily="18" charset="-78"/>
              </a:rPr>
              <a:t>	</a:t>
            </a:r>
            <a:r>
              <a:rPr lang="en-IN" b="1" u="sng" dirty="0" smtClean="0">
                <a:solidFill>
                  <a:srgbClr val="00B050"/>
                </a:solidFill>
                <a:cs typeface="Andalus" panose="02020603050405020304" pitchFamily="18" charset="-78"/>
              </a:rPr>
              <a:t>supply </a:t>
            </a:r>
            <a:r>
              <a:rPr lang="en-IN" dirty="0">
                <a:cs typeface="Andalus" panose="02020603050405020304" pitchFamily="18" charset="-78"/>
              </a:rPr>
              <a:t>of goods or services or both </a:t>
            </a:r>
            <a:r>
              <a:rPr lang="en-IN" dirty="0" smtClean="0">
                <a:cs typeface="Andalus" panose="02020603050405020304" pitchFamily="18" charset="-78"/>
              </a:rPr>
              <a:t>non- </a:t>
            </a:r>
            <a:r>
              <a:rPr lang="en-IN" dirty="0">
                <a:cs typeface="Andalus" panose="02020603050405020304" pitchFamily="18" charset="-78"/>
              </a:rPr>
              <a:t>business </a:t>
            </a:r>
            <a:r>
              <a:rPr lang="en-IN" dirty="0" smtClean="0">
                <a:cs typeface="Andalus" panose="02020603050405020304" pitchFamily="18" charset="-78"/>
              </a:rPr>
              <a:t>use</a:t>
            </a:r>
            <a:endParaRPr lang="en-IN" dirty="0">
              <a:cs typeface="Andalus" panose="02020603050405020304" pitchFamily="18" charset="-78"/>
            </a:endParaRPr>
          </a:p>
          <a:p>
            <a:pPr marL="617220" lvl="2" indent="-342900" algn="just">
              <a:lnSpc>
                <a:spcPct val="90000"/>
              </a:lnSpc>
              <a:buSzPct val="95000"/>
              <a:buFont typeface="Wingdings" panose="05000000000000000000" pitchFamily="2" charset="2"/>
              <a:buChar char="§"/>
              <a:defRPr/>
            </a:pPr>
            <a:r>
              <a:rPr lang="en-IN" dirty="0">
                <a:cs typeface="Andalus" panose="02020603050405020304" pitchFamily="18" charset="-78"/>
              </a:rPr>
              <a:t>  Supply of goods—</a:t>
            </a:r>
          </a:p>
          <a:p>
            <a:pPr marL="1074420" lvl="3" indent="-342900" algn="just">
              <a:lnSpc>
                <a:spcPct val="90000"/>
              </a:lnSpc>
              <a:buSzPct val="95000"/>
              <a:buFont typeface="Wingdings" panose="05000000000000000000" pitchFamily="2" charset="2"/>
              <a:buChar char="§"/>
              <a:defRPr/>
            </a:pPr>
            <a:r>
              <a:rPr lang="en-IN" dirty="0">
                <a:cs typeface="Andalus" panose="02020603050405020304" pitchFamily="18" charset="-78"/>
              </a:rPr>
              <a:t>(a) by a principal to his agent where the agent undertakes to supply such goods on behalf of the principal; or</a:t>
            </a:r>
          </a:p>
          <a:p>
            <a:pPr marL="1074420" lvl="3" indent="-342900" algn="just">
              <a:lnSpc>
                <a:spcPct val="90000"/>
              </a:lnSpc>
              <a:buSzPct val="95000"/>
              <a:buFont typeface="Wingdings" panose="05000000000000000000" pitchFamily="2" charset="2"/>
              <a:buChar char="§"/>
              <a:defRPr/>
            </a:pPr>
            <a:r>
              <a:rPr lang="en-IN" dirty="0">
                <a:cs typeface="Andalus" panose="02020603050405020304" pitchFamily="18" charset="-78"/>
              </a:rPr>
              <a:t>(b) by an agent to his principal where the agent undertakes to receive such goods on behalf of the principal.</a:t>
            </a:r>
          </a:p>
          <a:p>
            <a:pPr marL="617220" lvl="2" indent="-342900" algn="just">
              <a:lnSpc>
                <a:spcPct val="90000"/>
              </a:lnSpc>
              <a:buSzPct val="95000"/>
              <a:buFont typeface="Wingdings" panose="05000000000000000000" pitchFamily="2" charset="2"/>
              <a:buChar char="§"/>
              <a:defRPr/>
            </a:pPr>
            <a:r>
              <a:rPr lang="en-IN" dirty="0" smtClean="0">
                <a:cs typeface="Andalus" panose="02020603050405020304" pitchFamily="18" charset="-78"/>
              </a:rPr>
              <a:t>Import </a:t>
            </a:r>
            <a:r>
              <a:rPr lang="en-IN" dirty="0">
                <a:cs typeface="Andalus" panose="02020603050405020304" pitchFamily="18" charset="-78"/>
              </a:rPr>
              <a:t>of services by a taxable person from a related person or from any of his other establishments outside India, in the course or furtherance of business.</a:t>
            </a:r>
          </a:p>
        </p:txBody>
      </p:sp>
    </p:spTree>
    <p:extLst>
      <p:ext uri="{BB962C8B-B14F-4D97-AF65-F5344CB8AC3E}">
        <p14:creationId xmlns:p14="http://schemas.microsoft.com/office/powerpoint/2010/main" val="184428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228656" cy="936104"/>
          </a:xfrm>
          <a:solidFill>
            <a:schemeClr val="bg1"/>
          </a:solidFill>
        </p:spPr>
        <p:txBody>
          <a:bodyPr>
            <a:normAutofit/>
          </a:bodyPr>
          <a:lstStyle/>
          <a:p>
            <a:pPr>
              <a:lnSpc>
                <a:spcPts val="3000"/>
              </a:lnSpc>
            </a:pPr>
            <a:r>
              <a:rPr lang="en-IN" sz="3600" b="1" dirty="0" smtClean="0">
                <a:solidFill>
                  <a:schemeClr val="tx2"/>
                </a:solidFill>
                <a:latin typeface="+mn-lt"/>
              </a:rPr>
              <a:t>Valuation of Supply</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4294967295"/>
          </p:nvPr>
        </p:nvSpPr>
        <p:spPr>
          <a:xfrm>
            <a:off x="107504" y="1143000"/>
            <a:ext cx="720080" cy="174848"/>
          </a:xfrm>
          <a:prstGeom prst="rect">
            <a:avLst/>
          </a:prstGeom>
        </p:spPr>
        <p:txBody>
          <a:bodyPr/>
          <a:lstStyle/>
          <a:p>
            <a:fld id="{24E46BEC-6E5E-479C-8D24-A4952787BCBF}" type="slidenum">
              <a:rPr lang="en-GB" sz="1400" b="1" spc="600" smtClean="0">
                <a:solidFill>
                  <a:schemeClr val="bg1"/>
                </a:solidFill>
              </a:rPr>
              <a:pPr/>
              <a:t>6</a:t>
            </a:fld>
            <a:endParaRPr lang="en-GB" sz="1400" b="1" spc="600" dirty="0">
              <a:solidFill>
                <a:schemeClr val="bg1"/>
              </a:solidFill>
            </a:endParaRPr>
          </a:p>
        </p:txBody>
      </p:sp>
      <p:sp>
        <p:nvSpPr>
          <p:cNvPr id="8" name="Content Placeholder 2"/>
          <p:cNvSpPr>
            <a:spLocks noGrp="1"/>
          </p:cNvSpPr>
          <p:nvPr>
            <p:ph idx="1"/>
          </p:nvPr>
        </p:nvSpPr>
        <p:spPr>
          <a:xfrm>
            <a:off x="215516" y="1556792"/>
            <a:ext cx="8712968" cy="5184576"/>
          </a:xfrm>
          <a:noFill/>
        </p:spPr>
        <p:txBody>
          <a:bodyPr>
            <a:normAutofit/>
          </a:bodyPr>
          <a:lstStyle/>
          <a:p>
            <a:pPr algn="just">
              <a:buFont typeface="Wingdings" panose="05000000000000000000" pitchFamily="2" charset="2"/>
              <a:buChar char="§"/>
            </a:pPr>
            <a:r>
              <a:rPr lang="en-US" dirty="0" smtClean="0">
                <a:cs typeface="Andalus" panose="02020603050405020304" pitchFamily="18" charset="-78"/>
              </a:rPr>
              <a:t>Section 15</a:t>
            </a:r>
            <a:r>
              <a:rPr lang="en-IN" dirty="0" smtClean="0">
                <a:cs typeface="Andalus" panose="02020603050405020304" pitchFamily="18" charset="-78"/>
              </a:rPr>
              <a:t> </a:t>
            </a:r>
            <a:r>
              <a:rPr lang="en-IN" dirty="0">
                <a:cs typeface="Andalus" panose="02020603050405020304" pitchFamily="18" charset="-78"/>
              </a:rPr>
              <a:t>(1) </a:t>
            </a:r>
            <a:endParaRPr lang="en-IN" dirty="0" smtClean="0">
              <a:cs typeface="Andalus" panose="02020603050405020304" pitchFamily="18" charset="-78"/>
            </a:endParaRPr>
          </a:p>
          <a:p>
            <a:pPr lvl="1" algn="just">
              <a:buFont typeface="Wingdings" panose="05000000000000000000" pitchFamily="2" charset="2"/>
              <a:buChar char="Ø"/>
            </a:pPr>
            <a:r>
              <a:rPr lang="en-IN" sz="3600" dirty="0" smtClean="0">
                <a:cs typeface="Andalus" panose="02020603050405020304" pitchFamily="18" charset="-78"/>
              </a:rPr>
              <a:t>The </a:t>
            </a:r>
            <a:r>
              <a:rPr lang="en-IN" sz="3600" dirty="0">
                <a:cs typeface="Andalus" panose="02020603050405020304" pitchFamily="18" charset="-78"/>
              </a:rPr>
              <a:t>value of a supply of goods or services or both shall be the </a:t>
            </a:r>
            <a:r>
              <a:rPr lang="en-IN" sz="3600" b="1" u="sng" dirty="0">
                <a:cs typeface="Andalus" panose="02020603050405020304" pitchFamily="18" charset="-78"/>
              </a:rPr>
              <a:t>transaction value</a:t>
            </a:r>
            <a:r>
              <a:rPr lang="en-IN" sz="3600" dirty="0">
                <a:cs typeface="Andalus" panose="02020603050405020304" pitchFamily="18" charset="-78"/>
              </a:rPr>
              <a:t>, which is the </a:t>
            </a:r>
            <a:r>
              <a:rPr lang="en-IN" sz="3600" u="sng" dirty="0">
                <a:cs typeface="Andalus" panose="02020603050405020304" pitchFamily="18" charset="-78"/>
              </a:rPr>
              <a:t>price actually paid or payable </a:t>
            </a:r>
            <a:r>
              <a:rPr lang="en-IN" sz="3600" dirty="0">
                <a:cs typeface="Andalus" panose="02020603050405020304" pitchFamily="18" charset="-78"/>
              </a:rPr>
              <a:t>for the said supply of goods or services or both where the supplier and the recipient of the supply are not related and the price is the sole consideration for the supply</a:t>
            </a:r>
            <a:r>
              <a:rPr lang="en-IN" sz="3600" dirty="0" smtClean="0">
                <a:cs typeface="Andalus" panose="02020603050405020304" pitchFamily="18" charset="-78"/>
              </a:rPr>
              <a:t>.</a:t>
            </a:r>
          </a:p>
          <a:p>
            <a:pPr algn="just">
              <a:buFont typeface="Wingdings" panose="05000000000000000000" pitchFamily="2" charset="2"/>
              <a:buChar char="§"/>
            </a:pPr>
            <a:endParaRPr lang="en-IN" sz="2000" dirty="0">
              <a:cs typeface="Andalus" panose="02020603050405020304" pitchFamily="18" charset="-78"/>
            </a:endParaRPr>
          </a:p>
          <a:p>
            <a:pPr marL="0" indent="0">
              <a:buNone/>
            </a:pPr>
            <a:endParaRPr lang="en-US" sz="2400" dirty="0">
              <a:cs typeface="Andalus" panose="02020603050405020304" pitchFamily="18" charset="-78"/>
            </a:endParaRPr>
          </a:p>
          <a:p>
            <a:pPr>
              <a:buFont typeface="Wingdings" panose="05000000000000000000" pitchFamily="2" charset="2"/>
              <a:buChar char="§"/>
            </a:pPr>
            <a:endParaRPr lang="en-US" sz="1200" dirty="0"/>
          </a:p>
        </p:txBody>
      </p:sp>
    </p:spTree>
    <p:extLst>
      <p:ext uri="{BB962C8B-B14F-4D97-AF65-F5344CB8AC3E}">
        <p14:creationId xmlns:p14="http://schemas.microsoft.com/office/powerpoint/2010/main" val="1457844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381056" cy="936104"/>
          </a:xfrm>
          <a:solidFill>
            <a:schemeClr val="bg1"/>
          </a:solidFill>
        </p:spPr>
        <p:txBody>
          <a:bodyPr>
            <a:normAutofit/>
          </a:bodyPr>
          <a:lstStyle/>
          <a:p>
            <a:pPr>
              <a:lnSpc>
                <a:spcPts val="3000"/>
              </a:lnSpc>
            </a:pPr>
            <a:r>
              <a:rPr lang="en-IN" sz="3600" b="1" dirty="0" smtClean="0">
                <a:solidFill>
                  <a:schemeClr val="tx2"/>
                </a:solidFill>
                <a:latin typeface="+mn-lt"/>
              </a:rPr>
              <a:t>.. Valuation of Supply</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4294967295"/>
          </p:nvPr>
        </p:nvSpPr>
        <p:spPr>
          <a:xfrm>
            <a:off x="107504" y="1143000"/>
            <a:ext cx="720080" cy="174848"/>
          </a:xfrm>
          <a:prstGeom prst="rect">
            <a:avLst/>
          </a:prstGeom>
        </p:spPr>
        <p:txBody>
          <a:bodyPr/>
          <a:lstStyle/>
          <a:p>
            <a:fld id="{24E46BEC-6E5E-479C-8D24-A4952787BCBF}" type="slidenum">
              <a:rPr lang="en-GB" sz="1400" b="1" spc="600" smtClean="0">
                <a:solidFill>
                  <a:schemeClr val="bg1"/>
                </a:solidFill>
              </a:rPr>
              <a:pPr/>
              <a:t>7</a:t>
            </a:fld>
            <a:endParaRPr lang="en-GB" sz="1400" b="1" spc="600" dirty="0">
              <a:solidFill>
                <a:schemeClr val="bg1"/>
              </a:solidFill>
            </a:endParaRPr>
          </a:p>
        </p:txBody>
      </p:sp>
      <p:sp>
        <p:nvSpPr>
          <p:cNvPr id="8" name="Content Placeholder 2"/>
          <p:cNvSpPr>
            <a:spLocks noGrp="1"/>
          </p:cNvSpPr>
          <p:nvPr>
            <p:ph idx="1"/>
          </p:nvPr>
        </p:nvSpPr>
        <p:spPr>
          <a:xfrm>
            <a:off x="215516" y="1556792"/>
            <a:ext cx="8712968" cy="5184576"/>
          </a:xfrm>
          <a:noFill/>
        </p:spPr>
        <p:txBody>
          <a:bodyPr>
            <a:normAutofit/>
          </a:bodyPr>
          <a:lstStyle/>
          <a:p>
            <a:pPr algn="just">
              <a:lnSpc>
                <a:spcPct val="113000"/>
              </a:lnSpc>
              <a:buFont typeface="Wingdings" panose="05000000000000000000" pitchFamily="2" charset="2"/>
              <a:buChar char="§"/>
            </a:pPr>
            <a:r>
              <a:rPr lang="en-US" sz="2800" dirty="0">
                <a:cs typeface="Andalus" panose="02020603050405020304" pitchFamily="18" charset="-78"/>
              </a:rPr>
              <a:t>Valuation to be done on the basis of transaction </a:t>
            </a:r>
            <a:r>
              <a:rPr lang="en-US" sz="2800" dirty="0" smtClean="0">
                <a:cs typeface="Andalus" panose="02020603050405020304" pitchFamily="18" charset="-78"/>
              </a:rPr>
              <a:t>value</a:t>
            </a:r>
            <a:endParaRPr lang="en-US" sz="2800" dirty="0">
              <a:cs typeface="Andalus" panose="02020603050405020304" pitchFamily="18" charset="-78"/>
            </a:endParaRPr>
          </a:p>
          <a:p>
            <a:pPr algn="just">
              <a:lnSpc>
                <a:spcPct val="113000"/>
              </a:lnSpc>
              <a:buFont typeface="Wingdings" panose="05000000000000000000" pitchFamily="2" charset="2"/>
              <a:buChar char="§"/>
            </a:pPr>
            <a:r>
              <a:rPr lang="en-US" sz="2800" dirty="0" smtClean="0">
                <a:cs typeface="Andalus" panose="02020603050405020304" pitchFamily="18" charset="-78"/>
              </a:rPr>
              <a:t>Transaction </a:t>
            </a:r>
            <a:r>
              <a:rPr lang="en-US" sz="2800" dirty="0">
                <a:cs typeface="Andalus" panose="02020603050405020304" pitchFamily="18" charset="-78"/>
              </a:rPr>
              <a:t>value shall, inter-alia, </a:t>
            </a:r>
            <a:r>
              <a:rPr lang="en-US" sz="2800" u="sng" dirty="0">
                <a:cs typeface="Andalus" panose="02020603050405020304" pitchFamily="18" charset="-78"/>
              </a:rPr>
              <a:t>include</a:t>
            </a:r>
            <a:r>
              <a:rPr lang="en-US" sz="2800" dirty="0">
                <a:cs typeface="Andalus" panose="02020603050405020304" pitchFamily="18" charset="-78"/>
              </a:rPr>
              <a:t>:</a:t>
            </a:r>
          </a:p>
          <a:p>
            <a:pPr marL="742950" lvl="2" indent="-342900" algn="just">
              <a:lnSpc>
                <a:spcPct val="113000"/>
              </a:lnSpc>
              <a:buSzPct val="95000"/>
              <a:buFont typeface="Wingdings" panose="05000000000000000000" pitchFamily="2" charset="2"/>
              <a:buChar char="Ø"/>
            </a:pPr>
            <a:r>
              <a:rPr lang="en-US" sz="2000" dirty="0">
                <a:cs typeface="Andalus" panose="02020603050405020304" pitchFamily="18" charset="-78"/>
              </a:rPr>
              <a:t>any taxes, duties, fees and charges levied under any statute other than  CGST/SGST/IGST </a:t>
            </a:r>
            <a:r>
              <a:rPr lang="en-US" sz="2000" dirty="0" smtClean="0">
                <a:cs typeface="Andalus" panose="02020603050405020304" pitchFamily="18" charset="-78"/>
              </a:rPr>
              <a:t>Act</a:t>
            </a:r>
            <a:endParaRPr lang="en-US" sz="2000" dirty="0">
              <a:cs typeface="Andalus" panose="02020603050405020304" pitchFamily="18" charset="-78"/>
            </a:endParaRPr>
          </a:p>
          <a:p>
            <a:pPr marL="742950" lvl="2" indent="-342900" algn="just">
              <a:lnSpc>
                <a:spcPct val="113000"/>
              </a:lnSpc>
              <a:buSzPct val="95000"/>
              <a:buFont typeface="Wingdings" panose="05000000000000000000" pitchFamily="2" charset="2"/>
              <a:buChar char="Ø"/>
            </a:pPr>
            <a:r>
              <a:rPr lang="en-IN" sz="2800" b="1" dirty="0" smtClean="0">
                <a:solidFill>
                  <a:srgbClr val="00B050"/>
                </a:solidFill>
                <a:cs typeface="Andalus" panose="02020603050405020304" pitchFamily="18" charset="-78"/>
              </a:rPr>
              <a:t>interest </a:t>
            </a:r>
            <a:r>
              <a:rPr lang="en-IN" sz="2800" b="1" dirty="0">
                <a:solidFill>
                  <a:srgbClr val="00B050"/>
                </a:solidFill>
                <a:cs typeface="Andalus" panose="02020603050405020304" pitchFamily="18" charset="-78"/>
              </a:rPr>
              <a:t>or late fee or penalty for delayed payment of any consideration for any supply; </a:t>
            </a:r>
            <a:r>
              <a:rPr lang="en-IN" sz="2800" b="1" dirty="0" smtClean="0">
                <a:solidFill>
                  <a:srgbClr val="00B050"/>
                </a:solidFill>
                <a:cs typeface="Andalus" panose="02020603050405020304" pitchFamily="18" charset="-78"/>
              </a:rPr>
              <a:t>and</a:t>
            </a:r>
          </a:p>
          <a:p>
            <a:pPr marL="742950" lvl="2" indent="-342900" algn="just">
              <a:lnSpc>
                <a:spcPct val="113000"/>
              </a:lnSpc>
              <a:buSzPct val="95000"/>
              <a:buFont typeface="Wingdings" panose="05000000000000000000" pitchFamily="2" charset="2"/>
              <a:buChar char="Ø"/>
            </a:pPr>
            <a:r>
              <a:rPr lang="en-IN" sz="2800" b="1" dirty="0" smtClean="0">
                <a:solidFill>
                  <a:srgbClr val="00B050"/>
                </a:solidFill>
                <a:cs typeface="Andalus" panose="02020603050405020304" pitchFamily="18" charset="-78"/>
              </a:rPr>
              <a:t>subsidies </a:t>
            </a:r>
            <a:r>
              <a:rPr lang="en-IN" sz="2800" b="1" dirty="0">
                <a:solidFill>
                  <a:srgbClr val="00B050"/>
                </a:solidFill>
                <a:cs typeface="Andalus" panose="02020603050405020304" pitchFamily="18" charset="-78"/>
              </a:rPr>
              <a:t>directly linked to the price excluding subsidies provided by the Central Government and State Governments.</a:t>
            </a:r>
          </a:p>
          <a:p>
            <a:pPr marL="457200" lvl="1" indent="0" algn="just">
              <a:buSzPct val="95000"/>
              <a:buNone/>
            </a:pPr>
            <a:endParaRPr lang="en-US" sz="1600" dirty="0">
              <a:ea typeface="Verdana" pitchFamily="34" charset="0"/>
              <a:cs typeface="Verdana" pitchFamily="34" charset="0"/>
            </a:endParaRPr>
          </a:p>
        </p:txBody>
      </p:sp>
    </p:spTree>
    <p:extLst>
      <p:ext uri="{BB962C8B-B14F-4D97-AF65-F5344CB8AC3E}">
        <p14:creationId xmlns:p14="http://schemas.microsoft.com/office/powerpoint/2010/main" val="3806020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381056" cy="936104"/>
          </a:xfrm>
          <a:solidFill>
            <a:schemeClr val="bg1"/>
          </a:solidFill>
        </p:spPr>
        <p:txBody>
          <a:bodyPr>
            <a:normAutofit/>
          </a:bodyPr>
          <a:lstStyle/>
          <a:p>
            <a:pPr>
              <a:lnSpc>
                <a:spcPts val="3000"/>
              </a:lnSpc>
            </a:pPr>
            <a:r>
              <a:rPr lang="en-IN" sz="3600" b="1" dirty="0" smtClean="0">
                <a:solidFill>
                  <a:schemeClr val="tx2"/>
                </a:solidFill>
                <a:latin typeface="+mn-lt"/>
              </a:rPr>
              <a:t>Inclusions in Value of Supply?</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4294967295"/>
          </p:nvPr>
        </p:nvSpPr>
        <p:spPr>
          <a:xfrm>
            <a:off x="107504" y="1143000"/>
            <a:ext cx="720080" cy="174848"/>
          </a:xfrm>
          <a:prstGeom prst="rect">
            <a:avLst/>
          </a:prstGeom>
        </p:spPr>
        <p:txBody>
          <a:bodyPr/>
          <a:lstStyle/>
          <a:p>
            <a:fld id="{24E46BEC-6E5E-479C-8D24-A4952787BCBF}" type="slidenum">
              <a:rPr lang="en-GB" sz="1400" b="1" spc="600" smtClean="0">
                <a:solidFill>
                  <a:schemeClr val="bg1"/>
                </a:solidFill>
              </a:rPr>
              <a:pPr/>
              <a:t>8</a:t>
            </a:fld>
            <a:endParaRPr lang="en-GB" sz="1400" b="1" spc="600" dirty="0">
              <a:solidFill>
                <a:schemeClr val="bg1"/>
              </a:solidFill>
            </a:endParaRPr>
          </a:p>
        </p:txBody>
      </p:sp>
      <p:sp>
        <p:nvSpPr>
          <p:cNvPr id="8" name="Content Placeholder 2"/>
          <p:cNvSpPr>
            <a:spLocks noGrp="1"/>
          </p:cNvSpPr>
          <p:nvPr>
            <p:ph idx="1"/>
          </p:nvPr>
        </p:nvSpPr>
        <p:spPr>
          <a:xfrm>
            <a:off x="215516" y="1556792"/>
            <a:ext cx="8712968" cy="5184576"/>
          </a:xfrm>
          <a:noFill/>
        </p:spPr>
        <p:txBody>
          <a:bodyPr>
            <a:normAutofit fontScale="92500"/>
          </a:bodyPr>
          <a:lstStyle/>
          <a:p>
            <a:pPr algn="just">
              <a:lnSpc>
                <a:spcPct val="113000"/>
              </a:lnSpc>
              <a:buFont typeface="Wingdings" panose="05000000000000000000" pitchFamily="2" charset="2"/>
              <a:buChar char="§"/>
            </a:pPr>
            <a:r>
              <a:rPr lang="en-IN" sz="2800" b="1" strike="sngStrike" dirty="0">
                <a:solidFill>
                  <a:srgbClr val="FF0000"/>
                </a:solidFill>
                <a:cs typeface="Andalus" panose="02020603050405020304" pitchFamily="18" charset="-78"/>
              </a:rPr>
              <a:t>(b) the value, apportioned as appropriate, of such goods and/or services as </a:t>
            </a:r>
            <a:r>
              <a:rPr lang="en-IN" sz="2800" b="1" strike="sngStrike" dirty="0" smtClean="0">
                <a:solidFill>
                  <a:srgbClr val="FF0000"/>
                </a:solidFill>
                <a:cs typeface="Andalus" panose="02020603050405020304" pitchFamily="18" charset="-78"/>
              </a:rPr>
              <a:t>are </a:t>
            </a:r>
            <a:r>
              <a:rPr lang="en-IN" sz="2800" b="1" u="sng" strike="sngStrike" dirty="0" smtClean="0">
                <a:solidFill>
                  <a:srgbClr val="FF0000"/>
                </a:solidFill>
                <a:cs typeface="Andalus" panose="02020603050405020304" pitchFamily="18" charset="-78"/>
              </a:rPr>
              <a:t>supplied </a:t>
            </a:r>
            <a:r>
              <a:rPr lang="en-IN" sz="2800" b="1" u="sng" strike="sngStrike" dirty="0">
                <a:solidFill>
                  <a:srgbClr val="FF0000"/>
                </a:solidFill>
                <a:cs typeface="Andalus" panose="02020603050405020304" pitchFamily="18" charset="-78"/>
              </a:rPr>
              <a:t>directly or indirectly by the recipient of the supply free of charge or at </a:t>
            </a:r>
            <a:r>
              <a:rPr lang="en-IN" sz="2800" b="1" u="sng" strike="sngStrike" dirty="0" smtClean="0">
                <a:solidFill>
                  <a:srgbClr val="FF0000"/>
                </a:solidFill>
                <a:cs typeface="Andalus" panose="02020603050405020304" pitchFamily="18" charset="-78"/>
              </a:rPr>
              <a:t>reduced cost </a:t>
            </a:r>
            <a:r>
              <a:rPr lang="en-IN" sz="2800" b="1" strike="sngStrike" dirty="0">
                <a:solidFill>
                  <a:srgbClr val="FF0000"/>
                </a:solidFill>
                <a:cs typeface="Andalus" panose="02020603050405020304" pitchFamily="18" charset="-78"/>
              </a:rPr>
              <a:t>for use in connection with the supply of goods and/or services being valued, to </a:t>
            </a:r>
            <a:r>
              <a:rPr lang="en-IN" sz="2800" b="1" strike="sngStrike" dirty="0" smtClean="0">
                <a:solidFill>
                  <a:srgbClr val="FF0000"/>
                </a:solidFill>
                <a:cs typeface="Andalus" panose="02020603050405020304" pitchFamily="18" charset="-78"/>
              </a:rPr>
              <a:t>the extent </a:t>
            </a:r>
            <a:r>
              <a:rPr lang="en-IN" sz="2800" b="1" strike="sngStrike" dirty="0">
                <a:solidFill>
                  <a:srgbClr val="FF0000"/>
                </a:solidFill>
                <a:cs typeface="Andalus" panose="02020603050405020304" pitchFamily="18" charset="-78"/>
              </a:rPr>
              <a:t>that such value has not been included in the price actually paid or payable;</a:t>
            </a:r>
          </a:p>
          <a:p>
            <a:pPr algn="just">
              <a:lnSpc>
                <a:spcPct val="113000"/>
              </a:lnSpc>
              <a:buFont typeface="Wingdings" panose="05000000000000000000" pitchFamily="2" charset="2"/>
              <a:buChar char="§"/>
            </a:pPr>
            <a:r>
              <a:rPr lang="en-IN" sz="2800" b="1" strike="sngStrike" dirty="0">
                <a:solidFill>
                  <a:srgbClr val="FF0000"/>
                </a:solidFill>
                <a:cs typeface="Andalus" panose="02020603050405020304" pitchFamily="18" charset="-78"/>
              </a:rPr>
              <a:t>(c) </a:t>
            </a:r>
            <a:r>
              <a:rPr lang="en-IN" sz="2800" b="1" u="sng" strike="sngStrike" dirty="0">
                <a:solidFill>
                  <a:srgbClr val="FF0000"/>
                </a:solidFill>
                <a:cs typeface="Andalus" panose="02020603050405020304" pitchFamily="18" charset="-78"/>
              </a:rPr>
              <a:t>royalties and licence fees related to the supply of goods </a:t>
            </a:r>
            <a:r>
              <a:rPr lang="en-IN" sz="2800" b="1" strike="sngStrike" dirty="0">
                <a:solidFill>
                  <a:srgbClr val="FF0000"/>
                </a:solidFill>
                <a:cs typeface="Andalus" panose="02020603050405020304" pitchFamily="18" charset="-78"/>
              </a:rPr>
              <a:t>and/or services </a:t>
            </a:r>
            <a:r>
              <a:rPr lang="en-IN" sz="2800" b="1" strike="sngStrike" dirty="0" smtClean="0">
                <a:solidFill>
                  <a:srgbClr val="FF0000"/>
                </a:solidFill>
                <a:cs typeface="Andalus" panose="02020603050405020304" pitchFamily="18" charset="-78"/>
              </a:rPr>
              <a:t>being valued </a:t>
            </a:r>
            <a:r>
              <a:rPr lang="en-IN" sz="2800" b="1" strike="sngStrike" dirty="0">
                <a:solidFill>
                  <a:srgbClr val="FF0000"/>
                </a:solidFill>
                <a:cs typeface="Andalus" panose="02020603050405020304" pitchFamily="18" charset="-78"/>
              </a:rPr>
              <a:t>that the recipient of supply must pay, either directly or indirectly, as a </a:t>
            </a:r>
            <a:r>
              <a:rPr lang="en-IN" sz="2800" b="1" strike="sngStrike" dirty="0" smtClean="0">
                <a:solidFill>
                  <a:srgbClr val="FF0000"/>
                </a:solidFill>
                <a:cs typeface="Andalus" panose="02020603050405020304" pitchFamily="18" charset="-78"/>
              </a:rPr>
              <a:t>condition of </a:t>
            </a:r>
            <a:r>
              <a:rPr lang="en-IN" sz="2800" b="1" strike="sngStrike" dirty="0">
                <a:solidFill>
                  <a:srgbClr val="FF0000"/>
                </a:solidFill>
                <a:cs typeface="Andalus" panose="02020603050405020304" pitchFamily="18" charset="-78"/>
              </a:rPr>
              <a:t>the said supply, to the extent that such royalties and fees are not included in the </a:t>
            </a:r>
            <a:r>
              <a:rPr lang="en-IN" sz="2800" b="1" strike="sngStrike" dirty="0" smtClean="0">
                <a:solidFill>
                  <a:srgbClr val="FF0000"/>
                </a:solidFill>
                <a:cs typeface="Andalus" panose="02020603050405020304" pitchFamily="18" charset="-78"/>
              </a:rPr>
              <a:t>price actually </a:t>
            </a:r>
            <a:r>
              <a:rPr lang="en-IN" sz="2800" b="1" strike="sngStrike" dirty="0">
                <a:solidFill>
                  <a:srgbClr val="FF0000"/>
                </a:solidFill>
                <a:cs typeface="Andalus" panose="02020603050405020304" pitchFamily="18" charset="-78"/>
              </a:rPr>
              <a:t>paid or payable;</a:t>
            </a:r>
          </a:p>
          <a:p>
            <a:pPr marL="457200" lvl="1" indent="0" algn="just">
              <a:buSzPct val="95000"/>
              <a:buNone/>
            </a:pPr>
            <a:endParaRPr lang="en-US" sz="1600" dirty="0">
              <a:ea typeface="Verdana" pitchFamily="34" charset="0"/>
              <a:cs typeface="Verdana" pitchFamily="34" charset="0"/>
            </a:endParaRPr>
          </a:p>
        </p:txBody>
      </p:sp>
    </p:spTree>
    <p:extLst>
      <p:ext uri="{BB962C8B-B14F-4D97-AF65-F5344CB8AC3E}">
        <p14:creationId xmlns:p14="http://schemas.microsoft.com/office/powerpoint/2010/main" val="3316424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txBox="1">
            <a:spLocks/>
          </p:cNvSpPr>
          <p:nvPr/>
        </p:nvSpPr>
        <p:spPr>
          <a:xfrm>
            <a:off x="107504" y="905434"/>
            <a:ext cx="720080" cy="174848"/>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1E0211-5A95-443B-A2BA-CB4CC80650D9}" type="slidenum">
              <a:rPr lang="en-GB" sz="1400" b="1" spc="600" smtClean="0">
                <a:solidFill>
                  <a:schemeClr val="bg1"/>
                </a:solidFill>
              </a:rPr>
              <a:pPr/>
              <a:t>9</a:t>
            </a:fld>
            <a:endParaRPr lang="en-GB" sz="1400" b="1" spc="600" dirty="0">
              <a:solidFill>
                <a:schemeClr val="bg1"/>
              </a:solidFill>
            </a:endParaRPr>
          </a:p>
        </p:txBody>
      </p:sp>
      <p:sp>
        <p:nvSpPr>
          <p:cNvPr id="8" name="Content Placeholder 1"/>
          <p:cNvSpPr>
            <a:spLocks noGrp="1"/>
          </p:cNvSpPr>
          <p:nvPr>
            <p:ph idx="1"/>
          </p:nvPr>
        </p:nvSpPr>
        <p:spPr>
          <a:xfrm>
            <a:off x="457200" y="1600200"/>
            <a:ext cx="8229600" cy="5069160"/>
          </a:xfrm>
        </p:spPr>
        <p:txBody>
          <a:bodyPr>
            <a:noAutofit/>
          </a:bodyPr>
          <a:lstStyle/>
          <a:p>
            <a:pPr algn="just">
              <a:spcAft>
                <a:spcPts val="600"/>
              </a:spcAft>
              <a:buSzPct val="75000"/>
              <a:buFont typeface="Wingdings" panose="05000000000000000000" pitchFamily="2" charset="2"/>
              <a:buChar char="Ø"/>
            </a:pPr>
            <a:r>
              <a:rPr lang="en-IN" sz="3600" dirty="0" smtClean="0">
                <a:cs typeface="Andalus" pitchFamily="18" charset="-78"/>
              </a:rPr>
              <a:t>Section 15(2)(e): The value of supply shall include</a:t>
            </a:r>
          </a:p>
          <a:p>
            <a:pPr lvl="1" algn="just">
              <a:spcAft>
                <a:spcPts val="600"/>
              </a:spcAft>
              <a:buSzPct val="75000"/>
              <a:buFont typeface="Wingdings" panose="05000000000000000000" pitchFamily="2" charset="2"/>
              <a:buChar char="§"/>
            </a:pPr>
            <a:r>
              <a:rPr lang="en-IN" sz="3200" i="1" dirty="0" smtClean="0">
                <a:cs typeface="Andalus" pitchFamily="18" charset="-78"/>
              </a:rPr>
              <a:t>subsidies </a:t>
            </a:r>
            <a:r>
              <a:rPr lang="en-IN" sz="3200" i="1" u="sng" dirty="0">
                <a:cs typeface="Andalus" pitchFamily="18" charset="-78"/>
              </a:rPr>
              <a:t>directly linked </a:t>
            </a:r>
            <a:r>
              <a:rPr lang="en-IN" sz="3200" i="1" dirty="0">
                <a:cs typeface="Andalus" pitchFamily="18" charset="-78"/>
              </a:rPr>
              <a:t>to the price </a:t>
            </a:r>
            <a:r>
              <a:rPr lang="en-IN" sz="3200" i="1" u="sng" dirty="0">
                <a:cs typeface="Andalus" pitchFamily="18" charset="-78"/>
              </a:rPr>
              <a:t>excluding subsidies provided by the Central Government and State </a:t>
            </a:r>
            <a:r>
              <a:rPr lang="en-IN" sz="3200" i="1" u="sng" dirty="0" smtClean="0">
                <a:cs typeface="Andalus" pitchFamily="18" charset="-78"/>
              </a:rPr>
              <a:t>Governments</a:t>
            </a:r>
          </a:p>
          <a:p>
            <a:pPr algn="just">
              <a:spcAft>
                <a:spcPts val="600"/>
              </a:spcAft>
              <a:buSzPct val="75000"/>
              <a:buFont typeface="Wingdings" panose="05000000000000000000" pitchFamily="2" charset="2"/>
              <a:buChar char="§"/>
            </a:pPr>
            <a:r>
              <a:rPr lang="en-IN" i="1" dirty="0" smtClean="0">
                <a:cs typeface="Andalus" pitchFamily="18" charset="-78"/>
              </a:rPr>
              <a:t>Explanation</a:t>
            </a:r>
            <a:r>
              <a:rPr lang="en-IN" i="1" dirty="0">
                <a:cs typeface="Andalus" pitchFamily="18" charset="-78"/>
              </a:rPr>
              <a:t>.––For the purposes of this sub-section, the amount of subsidy shall be included in the value of supply of the supplier who receives the subsidy</a:t>
            </a:r>
            <a:r>
              <a:rPr lang="en-IN" i="1" dirty="0" smtClean="0">
                <a:cs typeface="Andalus" pitchFamily="18" charset="-78"/>
              </a:rPr>
              <a:t>.</a:t>
            </a:r>
            <a:endParaRPr lang="en-IN" i="1" dirty="0">
              <a:cs typeface="Andalus" pitchFamily="18" charset="-78"/>
            </a:endParaRPr>
          </a:p>
        </p:txBody>
      </p:sp>
      <p:sp>
        <p:nvSpPr>
          <p:cNvPr id="5" name="Title 1"/>
          <p:cNvSpPr>
            <a:spLocks noGrp="1"/>
          </p:cNvSpPr>
          <p:nvPr>
            <p:ph type="title"/>
          </p:nvPr>
        </p:nvSpPr>
        <p:spPr>
          <a:xfrm>
            <a:off x="457200" y="274638"/>
            <a:ext cx="7239000" cy="1143000"/>
          </a:xfrm>
          <a:solidFill>
            <a:schemeClr val="bg1"/>
          </a:solidFill>
        </p:spPr>
        <p:txBody>
          <a:bodyPr>
            <a:normAutofit/>
          </a:bodyPr>
          <a:lstStyle/>
          <a:p>
            <a:r>
              <a:rPr lang="en-IN" b="1" dirty="0" smtClean="0">
                <a:solidFill>
                  <a:schemeClr val="tx2"/>
                </a:solidFill>
              </a:rPr>
              <a:t>Subsidies</a:t>
            </a:r>
            <a:endParaRPr lang="en-IN" b="1" dirty="0">
              <a:solidFill>
                <a:schemeClr val="tx2"/>
              </a:solidFill>
            </a:endParaRPr>
          </a:p>
        </p:txBody>
      </p:sp>
      <p:sp>
        <p:nvSpPr>
          <p:cNvPr id="9"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2" name="Slide Number Placeholder 1"/>
          <p:cNvSpPr>
            <a:spLocks noGrp="1"/>
          </p:cNvSpPr>
          <p:nvPr>
            <p:ph type="sldNum" sz="quarter" idx="4294967295"/>
          </p:nvPr>
        </p:nvSpPr>
        <p:spPr>
          <a:xfrm>
            <a:off x="6553200" y="6356350"/>
            <a:ext cx="2133600" cy="365125"/>
          </a:xfrm>
          <a:prstGeom prst="rect">
            <a:avLst/>
          </a:prstGeom>
        </p:spPr>
        <p:txBody>
          <a:bodyPr/>
          <a:lstStyle/>
          <a:p>
            <a:pPr algn="r"/>
            <a:fld id="{24E46BEC-6E5E-479C-8D24-A4952787BCBF}" type="slidenum">
              <a:rPr lang="en-GB" smtClean="0">
                <a:solidFill>
                  <a:prstClr val="black">
                    <a:tint val="75000"/>
                  </a:prstClr>
                </a:solidFill>
              </a:rPr>
              <a:pPr algn="r"/>
              <a:t>9</a:t>
            </a:fld>
            <a:endParaRPr lang="en-GB" dirty="0">
              <a:solidFill>
                <a:prstClr val="black">
                  <a:tint val="75000"/>
                </a:prstClr>
              </a:solidFill>
            </a:endParaRPr>
          </a:p>
        </p:txBody>
      </p:sp>
    </p:spTree>
    <p:extLst>
      <p:ext uri="{BB962C8B-B14F-4D97-AF65-F5344CB8AC3E}">
        <p14:creationId xmlns:p14="http://schemas.microsoft.com/office/powerpoint/2010/main" val="1114392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15112</TotalTime>
  <Words>3568</Words>
  <Application>Microsoft Office PowerPoint</Application>
  <PresentationFormat>On-screen Show (4:3)</PresentationFormat>
  <Paragraphs>256</Paragraphs>
  <Slides>39</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ＭＳ Ｐゴシック</vt:lpstr>
      <vt:lpstr>Andalus</vt:lpstr>
      <vt:lpstr>Arial</vt:lpstr>
      <vt:lpstr>Calibri</vt:lpstr>
      <vt:lpstr>Verdana</vt:lpstr>
      <vt:lpstr>Wingdings</vt:lpstr>
      <vt:lpstr>3_Office Theme</vt:lpstr>
      <vt:lpstr>Value of Supply GST Valuation Rules</vt:lpstr>
      <vt:lpstr>Presentation Plan </vt:lpstr>
      <vt:lpstr>What is Consideration</vt:lpstr>
      <vt:lpstr>Indicators of ‘Consideration’</vt:lpstr>
      <vt:lpstr>Supply without Consideration</vt:lpstr>
      <vt:lpstr>Valuation of Supply</vt:lpstr>
      <vt:lpstr>.. Valuation of Supply</vt:lpstr>
      <vt:lpstr>Inclusions in Value of Supply?</vt:lpstr>
      <vt:lpstr>Subsidies</vt:lpstr>
      <vt:lpstr>Discounts </vt:lpstr>
      <vt:lpstr>GST Valuation Rules  </vt:lpstr>
      <vt:lpstr>Consideration not fully in money </vt:lpstr>
      <vt:lpstr>Consideration not fully in money </vt:lpstr>
      <vt:lpstr>Consideration not fully in money </vt:lpstr>
      <vt:lpstr>Consideration not fully in money </vt:lpstr>
      <vt:lpstr>Consideration not fully in money </vt:lpstr>
      <vt:lpstr>Open Market Value?  </vt:lpstr>
      <vt:lpstr>Rule 2  </vt:lpstr>
      <vt:lpstr>Supply through Agent  </vt:lpstr>
      <vt:lpstr>Rule 4 </vt:lpstr>
      <vt:lpstr>Rule 5</vt:lpstr>
      <vt:lpstr>Rule 6</vt:lpstr>
      <vt:lpstr>Valuation - Money Changer</vt:lpstr>
      <vt:lpstr>Valuation - Money Changer</vt:lpstr>
      <vt:lpstr>Valuation - Money Changer</vt:lpstr>
      <vt:lpstr>Valuation - Money Changer</vt:lpstr>
      <vt:lpstr>Valuation - Money Changer</vt:lpstr>
      <vt:lpstr>Travel Agent</vt:lpstr>
      <vt:lpstr>Life insurance business (ULIP type)</vt:lpstr>
      <vt:lpstr>Second hand goods</vt:lpstr>
      <vt:lpstr>Second hand goods- Example</vt:lpstr>
      <vt:lpstr>Vouchers</vt:lpstr>
      <vt:lpstr>Vouchers- Example</vt:lpstr>
      <vt:lpstr>PowerPoint Presentation</vt:lpstr>
      <vt:lpstr> Valuation – Pure Agent</vt:lpstr>
      <vt:lpstr> Valuation – Pure Agent</vt:lpstr>
      <vt:lpstr> .. Valuation – Pure Agent</vt:lpstr>
      <vt:lpstr> Rate of exchange</vt:lpstr>
      <vt:lpstr>PowerPoint Presentation</vt:lpstr>
    </vt:vector>
  </TitlesOfParts>
  <Company>PricewaterhouseCoopers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IGST Model</dc:title>
  <dc:creator>DPN</dc:creator>
  <cp:lastModifiedBy>DEEPAKMATA</cp:lastModifiedBy>
  <cp:revision>1403</cp:revision>
  <cp:lastPrinted>2015-10-23T12:51:33Z</cp:lastPrinted>
  <dcterms:created xsi:type="dcterms:W3CDTF">2011-07-05T07:11:41Z</dcterms:created>
  <dcterms:modified xsi:type="dcterms:W3CDTF">2017-05-02T12:05:44Z</dcterms:modified>
</cp:coreProperties>
</file>